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
      <p:font typeface="Impact" panose="020B0806030902050204" pitchFamily="34" charset="0"/>
      <p:regular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0c96a1db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80c96a1db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0c96a1dbf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It is a document that define most terms used when starting college! </a:t>
            </a:r>
            <a:endParaRPr/>
          </a:p>
        </p:txBody>
      </p:sp>
      <p:sp>
        <p:nvSpPr>
          <p:cNvPr id="201" name="Google Shape;201;g80c96a1dbf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1d7bc1f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209" name="Google Shape;209;g81d7bc1f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c96a1db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off to a great start!!!</a:t>
            </a:r>
            <a:endParaRPr/>
          </a:p>
        </p:txBody>
      </p:sp>
      <p:sp>
        <p:nvSpPr>
          <p:cNvPr id="136" name="Google Shape;136;g80c96a1db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c96a1db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During the first 3 weeks of classes go to each of your instructors during office hours to introduce yourself and ask them what tips and advice do they have for being successful in their class and in college.  Tell them your story, including the fact that you are a First -Gen students- a trail blazer!!!</a:t>
            </a:r>
            <a:endParaRPr/>
          </a:p>
        </p:txBody>
      </p:sp>
      <p:sp>
        <p:nvSpPr>
          <p:cNvPr id="144" name="Google Shape;144;g80c96a1db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0c96a1dbf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Campus resources (tutoring services, counseling, Library, Financial Aid, RAs, ACs, PMs, are a few examples) only work if you use them!  Be </a:t>
            </a:r>
            <a:r>
              <a:rPr lang="en" sz="1200" b="1">
                <a:solidFill>
                  <a:srgbClr val="2F2F2F"/>
                </a:solidFill>
              </a:rPr>
              <a:t>responsive to offers of help.</a:t>
            </a:r>
            <a:endParaRPr/>
          </a:p>
        </p:txBody>
      </p:sp>
      <p:sp>
        <p:nvSpPr>
          <p:cNvPr id="152" name="Google Shape;152;g80c96a1dbf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0c96a1dbf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It is OKAY to not know what to do and it is NORMAL to feel overwhelmed.  Find a mentor/person you connect with to share that you are overwhelmed or lost.  It is a sign of strength and GRIT to ask for help in a brand new situation!  We don’t want you to do this alone!  Asking questions shows you are interested and committed!  FYS 100 is a great place to feel safe to ask any questions.</a:t>
            </a:r>
            <a:endParaRPr/>
          </a:p>
        </p:txBody>
      </p:sp>
      <p:sp>
        <p:nvSpPr>
          <p:cNvPr id="160" name="Google Shape;160;g80c96a1dbf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c96a1dbf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Pay attention to all that is offered and attend events, programs, plays, sporting events, club/org meetings, etc.  </a:t>
            </a:r>
            <a:endParaRPr/>
          </a:p>
        </p:txBody>
      </p:sp>
      <p:sp>
        <p:nvSpPr>
          <p:cNvPr id="168" name="Google Shape;168;g80c96a1dbf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0c96a1dbf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WE give you 2 mentors to start- FY Mentor and PM BUT be actively looking for people that you connect with and that inspire you!</a:t>
            </a:r>
            <a:endParaRPr/>
          </a:p>
        </p:txBody>
      </p:sp>
      <p:sp>
        <p:nvSpPr>
          <p:cNvPr id="176" name="Google Shape;176;g80c96a1dbf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0c96a1dbf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52500" marR="190500" lvl="0" indent="-304800" algn="l" rtl="0">
              <a:lnSpc>
                <a:spcPct val="115000"/>
              </a:lnSpc>
              <a:spcBef>
                <a:spcPts val="800"/>
              </a:spcBef>
              <a:spcAft>
                <a:spcPts val="0"/>
              </a:spcAft>
              <a:buClr>
                <a:srgbClr val="2F2F2F"/>
              </a:buClr>
              <a:buSzPts val="1200"/>
              <a:buChar char="●"/>
            </a:pPr>
            <a:r>
              <a:rPr lang="en" sz="1200" b="1">
                <a:solidFill>
                  <a:srgbClr val="2F2F2F"/>
                </a:solidFill>
              </a:rPr>
              <a:t> while in college you will have a lot to juggle! Balance, organization, and time management will be key to your success. With your academic, social, work, and family responsibilities, it will be important for you to find a way to balance competing needs and obligations. Remember the hard work that got you here will also help keep you here.</a:t>
            </a:r>
            <a:endParaRPr sz="1200" b="1">
              <a:solidFill>
                <a:srgbClr val="2F2F2F"/>
              </a:solidFill>
            </a:endParaRPr>
          </a:p>
          <a:p>
            <a:pPr marL="0" lvl="0" indent="0" algn="l" rtl="0">
              <a:spcBef>
                <a:spcPts val="1400"/>
              </a:spcBef>
              <a:spcAft>
                <a:spcPts val="0"/>
              </a:spcAft>
              <a:buNone/>
            </a:pPr>
            <a:endParaRPr/>
          </a:p>
        </p:txBody>
      </p:sp>
      <p:sp>
        <p:nvSpPr>
          <p:cNvPr id="185" name="Google Shape;185;g80c96a1dbf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0c96a1db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52500" marR="190500" lvl="0" indent="-304800" algn="l" rtl="0">
              <a:lnSpc>
                <a:spcPct val="115000"/>
              </a:lnSpc>
              <a:spcBef>
                <a:spcPts val="800"/>
              </a:spcBef>
              <a:spcAft>
                <a:spcPts val="0"/>
              </a:spcAft>
              <a:buClr>
                <a:srgbClr val="2F2F2F"/>
              </a:buClr>
              <a:buSzPts val="1200"/>
              <a:buChar char="●"/>
            </a:pPr>
            <a:r>
              <a:rPr lang="en" sz="1200" b="1">
                <a:solidFill>
                  <a:srgbClr val="2F2F2F"/>
                </a:solidFill>
              </a:rPr>
              <a:t>since your parents did not pursue a bachelor’s degree, they may not understand what you are experiencing and the amount of time and effort you will be putting into your academics. Provide your family members with an idea of what college is like by sharing with them your daily activities and let them know how they can best support you!</a:t>
            </a:r>
            <a:endParaRPr sz="1200" b="1">
              <a:solidFill>
                <a:srgbClr val="2F2F2F"/>
              </a:solidFill>
            </a:endParaRPr>
          </a:p>
          <a:p>
            <a:pPr marL="0" lvl="0" indent="0" algn="l" rtl="0">
              <a:spcBef>
                <a:spcPts val="1400"/>
              </a:spcBef>
              <a:spcAft>
                <a:spcPts val="0"/>
              </a:spcAft>
              <a:buNone/>
            </a:pPr>
            <a:endParaRPr/>
          </a:p>
        </p:txBody>
      </p:sp>
      <p:sp>
        <p:nvSpPr>
          <p:cNvPr id="193" name="Google Shape;193;g80c96a1dbf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lt1"/>
              </a:buClr>
              <a:buSzPts val="3200"/>
              <a:buNone/>
              <a:defRPr>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457200" y="1200150"/>
            <a:ext cx="8229600" cy="3092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200"/>
              <a:buFont typeface="Gill Sans"/>
              <a:buNone/>
              <a:defRPr sz="3200" b="0" i="0" cap="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lt1"/>
              </a:buClr>
              <a:buSzPts val="2000"/>
              <a:buNone/>
              <a:defRPr sz="2000">
                <a:solidFill>
                  <a:schemeClr val="lt1"/>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457200" y="1200151"/>
            <a:ext cx="4038600" cy="30678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 name="Google Shape;65;p17"/>
          <p:cNvSpPr txBox="1">
            <a:spLocks noGrp="1"/>
          </p:cNvSpPr>
          <p:nvPr>
            <p:ph type="body" idx="2"/>
          </p:nvPr>
        </p:nvSpPr>
        <p:spPr>
          <a:xfrm>
            <a:off x="4648200" y="1200151"/>
            <a:ext cx="4038600" cy="30678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p18"/>
          <p:cNvSpPr txBox="1">
            <a:spLocks noGrp="1"/>
          </p:cNvSpPr>
          <p:nvPr>
            <p:ph type="body" idx="2"/>
          </p:nvPr>
        </p:nvSpPr>
        <p:spPr>
          <a:xfrm>
            <a:off x="457200" y="1631156"/>
            <a:ext cx="4040100" cy="2655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p18"/>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1" name="Google Shape;71;p18"/>
          <p:cNvSpPr txBox="1">
            <a:spLocks noGrp="1"/>
          </p:cNvSpPr>
          <p:nvPr>
            <p:ph type="body" idx="4"/>
          </p:nvPr>
        </p:nvSpPr>
        <p:spPr>
          <a:xfrm>
            <a:off x="4645025" y="1631156"/>
            <a:ext cx="4041900" cy="2655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ill Sans"/>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3575050" y="204788"/>
            <a:ext cx="5111700" cy="41061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78" name="Google Shape;78;p21"/>
          <p:cNvSpPr txBox="1">
            <a:spLocks noGrp="1"/>
          </p:cNvSpPr>
          <p:nvPr>
            <p:ph type="body" idx="2"/>
          </p:nvPr>
        </p:nvSpPr>
        <p:spPr>
          <a:xfrm>
            <a:off x="457200" y="1076325"/>
            <a:ext cx="3008400" cy="32343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1792288" y="3309425"/>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ill Sans"/>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22"/>
          <p:cNvSpPr>
            <a:spLocks noGrp="1"/>
          </p:cNvSpPr>
          <p:nvPr>
            <p:ph type="pic" idx="2"/>
          </p:nvPr>
        </p:nvSpPr>
        <p:spPr>
          <a:xfrm>
            <a:off x="1792288" y="459581"/>
            <a:ext cx="5486400" cy="28497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1"/>
          </p:nvPr>
        </p:nvSpPr>
        <p:spPr>
          <a:xfrm>
            <a:off x="1792288" y="3734479"/>
            <a:ext cx="5486400" cy="527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23"/>
          <p:cNvSpPr txBox="1">
            <a:spLocks noGrp="1"/>
          </p:cNvSpPr>
          <p:nvPr>
            <p:ph type="body" idx="1"/>
          </p:nvPr>
        </p:nvSpPr>
        <p:spPr>
          <a:xfrm rot="5400000">
            <a:off x="3025800" y="-1368450"/>
            <a:ext cx="30924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rot="5400000">
            <a:off x="5620950" y="1214429"/>
            <a:ext cx="40743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4"/>
          <p:cNvSpPr txBox="1">
            <a:spLocks noGrp="1"/>
          </p:cNvSpPr>
          <p:nvPr>
            <p:ph type="body" idx="1"/>
          </p:nvPr>
        </p:nvSpPr>
        <p:spPr>
          <a:xfrm rot="5400000">
            <a:off x="1429950" y="-766771"/>
            <a:ext cx="40743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2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lt1"/>
              </a:buClr>
              <a:buSzPts val="3200"/>
              <a:buNone/>
              <a:defRPr>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7"/>
          <p:cNvSpPr txBox="1">
            <a:spLocks noGrp="1"/>
          </p:cNvSpPr>
          <p:nvPr>
            <p:ph type="body" idx="1"/>
          </p:nvPr>
        </p:nvSpPr>
        <p:spPr>
          <a:xfrm>
            <a:off x="457200" y="1200150"/>
            <a:ext cx="8229600" cy="3057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28"/>
          <p:cNvSpPr txBox="1">
            <a:spLocks noGrp="1"/>
          </p:cNvSpPr>
          <p:nvPr>
            <p:ph type="title"/>
          </p:nvPr>
        </p:nvSpPr>
        <p:spPr>
          <a:xfrm>
            <a:off x="722313" y="324049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200"/>
              <a:buFont typeface="Gill Sans"/>
              <a:buNone/>
              <a:defRPr sz="32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8"/>
          <p:cNvSpPr txBox="1">
            <a:spLocks noGrp="1"/>
          </p:cNvSpPr>
          <p:nvPr>
            <p:ph type="body" idx="1"/>
          </p:nvPr>
        </p:nvSpPr>
        <p:spPr>
          <a:xfrm>
            <a:off x="722313" y="211535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lt1"/>
              </a:buClr>
              <a:buSzPts val="2000"/>
              <a:buNone/>
              <a:defRPr sz="2000">
                <a:solidFill>
                  <a:schemeClr val="lt1"/>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9"/>
          <p:cNvSpPr txBox="1">
            <a:spLocks noGrp="1"/>
          </p:cNvSpPr>
          <p:nvPr>
            <p:ph type="body" idx="1"/>
          </p:nvPr>
        </p:nvSpPr>
        <p:spPr>
          <a:xfrm>
            <a:off x="457200" y="1200150"/>
            <a:ext cx="4038600" cy="3045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4" name="Google Shape;104;p29"/>
          <p:cNvSpPr txBox="1">
            <a:spLocks noGrp="1"/>
          </p:cNvSpPr>
          <p:nvPr>
            <p:ph type="body" idx="2"/>
          </p:nvPr>
        </p:nvSpPr>
        <p:spPr>
          <a:xfrm>
            <a:off x="4648200" y="1200150"/>
            <a:ext cx="4038600" cy="3045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8" name="Google Shape;108;p30"/>
          <p:cNvSpPr txBox="1">
            <a:spLocks noGrp="1"/>
          </p:cNvSpPr>
          <p:nvPr>
            <p:ph type="body" idx="2"/>
          </p:nvPr>
        </p:nvSpPr>
        <p:spPr>
          <a:xfrm>
            <a:off x="457200" y="1631156"/>
            <a:ext cx="4040100" cy="2614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9" name="Google Shape;109;p3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0" name="Google Shape;110;p30"/>
          <p:cNvSpPr txBox="1">
            <a:spLocks noGrp="1"/>
          </p:cNvSpPr>
          <p:nvPr>
            <p:ph type="body" idx="4"/>
          </p:nvPr>
        </p:nvSpPr>
        <p:spPr>
          <a:xfrm>
            <a:off x="4645025" y="1631156"/>
            <a:ext cx="4041900" cy="2614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ill Sans"/>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33"/>
          <p:cNvSpPr txBox="1">
            <a:spLocks noGrp="1"/>
          </p:cNvSpPr>
          <p:nvPr>
            <p:ph type="body" idx="1"/>
          </p:nvPr>
        </p:nvSpPr>
        <p:spPr>
          <a:xfrm>
            <a:off x="3575050" y="204788"/>
            <a:ext cx="5111700" cy="40407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17" name="Google Shape;117;p33"/>
          <p:cNvSpPr txBox="1">
            <a:spLocks noGrp="1"/>
          </p:cNvSpPr>
          <p:nvPr>
            <p:ph type="body" idx="2"/>
          </p:nvPr>
        </p:nvSpPr>
        <p:spPr>
          <a:xfrm>
            <a:off x="457200" y="1076325"/>
            <a:ext cx="3008400" cy="3168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1792288" y="3263381"/>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ill Sans"/>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34"/>
          <p:cNvSpPr>
            <a:spLocks noGrp="1"/>
          </p:cNvSpPr>
          <p:nvPr>
            <p:ph type="pic" idx="2"/>
          </p:nvPr>
        </p:nvSpPr>
        <p:spPr>
          <a:xfrm>
            <a:off x="1792288" y="459581"/>
            <a:ext cx="5486400" cy="2803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1" name="Google Shape;121;p34"/>
          <p:cNvSpPr txBox="1">
            <a:spLocks noGrp="1"/>
          </p:cNvSpPr>
          <p:nvPr>
            <p:ph type="body" idx="1"/>
          </p:nvPr>
        </p:nvSpPr>
        <p:spPr>
          <a:xfrm>
            <a:off x="1792288" y="3688435"/>
            <a:ext cx="5486400" cy="527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3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35"/>
          <p:cNvSpPr txBox="1">
            <a:spLocks noGrp="1"/>
          </p:cNvSpPr>
          <p:nvPr>
            <p:ph type="body" idx="1"/>
          </p:nvPr>
        </p:nvSpPr>
        <p:spPr>
          <a:xfrm rot="5400000">
            <a:off x="3043500" y="-1386150"/>
            <a:ext cx="30570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36"/>
          <p:cNvSpPr txBox="1">
            <a:spLocks noGrp="1"/>
          </p:cNvSpPr>
          <p:nvPr>
            <p:ph type="title"/>
          </p:nvPr>
        </p:nvSpPr>
        <p:spPr>
          <a:xfrm rot="5400000">
            <a:off x="5638350" y="1197028"/>
            <a:ext cx="4039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36"/>
          <p:cNvSpPr txBox="1">
            <a:spLocks noGrp="1"/>
          </p:cNvSpPr>
          <p:nvPr>
            <p:ph type="body" idx="1"/>
          </p:nvPr>
        </p:nvSpPr>
        <p:spPr>
          <a:xfrm rot="5400000">
            <a:off x="1447350" y="-784172"/>
            <a:ext cx="4039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Gill Sans"/>
              <a:buNone/>
              <a:defRPr sz="4400" b="0" i="0" u="none" strike="noStrike" cap="none">
                <a:solidFill>
                  <a:schemeClr val="dk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092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Gill Sans"/>
              <a:buNone/>
              <a:defRPr sz="4400" b="0" i="0" u="none" strike="noStrike" cap="none">
                <a:solidFill>
                  <a:schemeClr val="dk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25"/>
          <p:cNvSpPr txBox="1">
            <a:spLocks noGrp="1"/>
          </p:cNvSpPr>
          <p:nvPr>
            <p:ph type="body" idx="1"/>
          </p:nvPr>
        </p:nvSpPr>
        <p:spPr>
          <a:xfrm>
            <a:off x="457200" y="1200150"/>
            <a:ext cx="8229600" cy="3057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mailto:CSS@Peace.Edu"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7"/>
          <p:cNvSpPr txBox="1">
            <a:spLocks noGrp="1"/>
          </p:cNvSpPr>
          <p:nvPr>
            <p:ph type="ctrTitle"/>
          </p:nvPr>
        </p:nvSpPr>
        <p:spPr>
          <a:xfrm>
            <a:off x="685800" y="678943"/>
            <a:ext cx="7772400" cy="20214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700" b="1">
                <a:solidFill>
                  <a:srgbClr val="00682F"/>
                </a:solidFill>
                <a:highlight>
                  <a:srgbClr val="D9EAD3"/>
                </a:highlight>
                <a:latin typeface="Arial"/>
                <a:ea typeface="Arial"/>
                <a:cs typeface="Arial"/>
                <a:sym typeface="Arial"/>
              </a:rPr>
              <a:t>Recommendations for First-Generation College Students</a:t>
            </a:r>
            <a:endParaRPr sz="6900">
              <a:solidFill>
                <a:srgbClr val="00682F"/>
              </a:solidFill>
              <a:highlight>
                <a:srgbClr val="D9EAD3"/>
              </a:highlight>
            </a:endParaRPr>
          </a:p>
        </p:txBody>
      </p:sp>
      <p:sp>
        <p:nvSpPr>
          <p:cNvPr id="133" name="Google Shape;133;p37"/>
          <p:cNvSpPr txBox="1">
            <a:spLocks noGrp="1"/>
          </p:cNvSpPr>
          <p:nvPr>
            <p:ph type="subTitle" idx="1"/>
          </p:nvPr>
        </p:nvSpPr>
        <p:spPr>
          <a:xfrm>
            <a:off x="1481328" y="2700338"/>
            <a:ext cx="6400800" cy="131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None/>
            </a:pPr>
            <a:endParaRPr dirty="0"/>
          </a:p>
          <a:p>
            <a:pPr marL="0" lvl="0" indent="0" algn="ctr" rtl="0">
              <a:spcBef>
                <a:spcPts val="640"/>
              </a:spcBef>
              <a:spcAft>
                <a:spcPts val="0"/>
              </a:spcAft>
              <a:buClr>
                <a:schemeClr val="lt1"/>
              </a:buClr>
              <a:buSzPts val="3200"/>
              <a:buNone/>
            </a:pPr>
            <a:r>
              <a:rPr lang="en" dirty="0"/>
              <a:t>New </a:t>
            </a:r>
            <a:r>
              <a:rPr lang="en"/>
              <a:t>Student Orientation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6"/>
          <p:cNvSpPr txBox="1">
            <a:spLocks noGrp="1"/>
          </p:cNvSpPr>
          <p:nvPr>
            <p:ph type="ctrTitle"/>
          </p:nvPr>
        </p:nvSpPr>
        <p:spPr>
          <a:xfrm>
            <a:off x="267100" y="529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204" name="Google Shape;204;p46"/>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205" name="Google Shape;205;p46"/>
          <p:cNvSpPr txBox="1"/>
          <p:nvPr/>
        </p:nvSpPr>
        <p:spPr>
          <a:xfrm>
            <a:off x="267100" y="1249125"/>
            <a:ext cx="5468400" cy="3086100"/>
          </a:xfrm>
          <a:prstGeom prst="rect">
            <a:avLst/>
          </a:prstGeom>
          <a:noFill/>
          <a:ln>
            <a:noFill/>
          </a:ln>
        </p:spPr>
        <p:txBody>
          <a:bodyPr spcFirstLastPara="1" wrap="square" lIns="91425" tIns="91425" rIns="91425" bIns="91425" anchor="t" anchorCtr="0">
            <a:noAutofit/>
          </a:bodyPr>
          <a:lstStyle/>
          <a:p>
            <a:pPr marL="457200" marR="190500" lvl="0" indent="0" algn="ctr" rtl="0">
              <a:lnSpc>
                <a:spcPct val="115000"/>
              </a:lnSpc>
              <a:spcBef>
                <a:spcPts val="800"/>
              </a:spcBef>
              <a:spcAft>
                <a:spcPts val="0"/>
              </a:spcAft>
              <a:buNone/>
            </a:pPr>
            <a:r>
              <a:rPr lang="en" sz="3600" b="1">
                <a:solidFill>
                  <a:srgbClr val="2F2F2F"/>
                </a:solidFill>
              </a:rPr>
              <a:t> </a:t>
            </a:r>
            <a:r>
              <a:rPr lang="en" sz="3300" b="1">
                <a:solidFill>
                  <a:srgbClr val="38761D"/>
                </a:solidFill>
              </a:rPr>
              <a:t>Make sure to check out the ABCs of College on Moodle</a:t>
            </a:r>
            <a:r>
              <a:rPr lang="en" sz="2000" b="1">
                <a:solidFill>
                  <a:srgbClr val="2F2F2F"/>
                </a:solidFill>
              </a:rPr>
              <a:t> </a:t>
            </a:r>
            <a:endParaRPr sz="2000" b="1">
              <a:solidFill>
                <a:srgbClr val="2F2F2F"/>
              </a:solidFill>
            </a:endParaRPr>
          </a:p>
          <a:p>
            <a:pPr marL="457200" marR="190500" lvl="0" indent="0" algn="ctr" rtl="0">
              <a:lnSpc>
                <a:spcPct val="115000"/>
              </a:lnSpc>
              <a:spcBef>
                <a:spcPts val="1400"/>
              </a:spcBef>
              <a:spcAft>
                <a:spcPts val="1400"/>
              </a:spcAft>
              <a:buNone/>
            </a:pPr>
            <a:r>
              <a:rPr lang="en" sz="2000" b="1">
                <a:solidFill>
                  <a:srgbClr val="2F2F2F"/>
                </a:solidFill>
              </a:rPr>
              <a:t>(under the Additional Info and Resources Section)</a:t>
            </a:r>
            <a:endParaRPr sz="3000" b="1">
              <a:solidFill>
                <a:srgbClr val="2F2F2F"/>
              </a:solidFill>
            </a:endParaRPr>
          </a:p>
        </p:txBody>
      </p:sp>
      <p:pic>
        <p:nvPicPr>
          <p:cNvPr id="206" name="Google Shape;206;p46"/>
          <p:cNvPicPr preferRelativeResize="0"/>
          <p:nvPr/>
        </p:nvPicPr>
        <p:blipFill>
          <a:blip r:embed="rId3">
            <a:alphaModFix/>
          </a:blip>
          <a:stretch>
            <a:fillRect/>
          </a:stretch>
        </p:blipFill>
        <p:spPr>
          <a:xfrm>
            <a:off x="5735507" y="1642300"/>
            <a:ext cx="3272509" cy="185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7"/>
          <p:cNvSpPr txBox="1">
            <a:spLocks noGrp="1"/>
          </p:cNvSpPr>
          <p:nvPr>
            <p:ph type="ctrTitle"/>
          </p:nvPr>
        </p:nvSpPr>
        <p:spPr>
          <a:xfrm>
            <a:off x="267100" y="529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212" name="Google Shape;212;p47"/>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213" name="Google Shape;213;p47"/>
          <p:cNvSpPr txBox="1"/>
          <p:nvPr/>
        </p:nvSpPr>
        <p:spPr>
          <a:xfrm>
            <a:off x="917950" y="1349600"/>
            <a:ext cx="7138800" cy="1935000"/>
          </a:xfrm>
          <a:prstGeom prst="rect">
            <a:avLst/>
          </a:prstGeom>
          <a:noFill/>
          <a:ln>
            <a:noFill/>
          </a:ln>
        </p:spPr>
        <p:txBody>
          <a:bodyPr spcFirstLastPara="1" wrap="square" lIns="91425" tIns="91425" rIns="91425" bIns="91425" anchor="t" anchorCtr="0">
            <a:noAutofit/>
          </a:bodyPr>
          <a:lstStyle/>
          <a:p>
            <a:pPr marL="457200" marR="190500" lvl="0" indent="0" algn="ctr" rtl="0">
              <a:lnSpc>
                <a:spcPct val="115000"/>
              </a:lnSpc>
              <a:spcBef>
                <a:spcPts val="800"/>
              </a:spcBef>
              <a:spcAft>
                <a:spcPts val="0"/>
              </a:spcAft>
              <a:buNone/>
            </a:pPr>
            <a:r>
              <a:rPr lang="en" sz="4300" b="1">
                <a:solidFill>
                  <a:srgbClr val="2F2F2F"/>
                </a:solidFill>
              </a:rPr>
              <a:t> </a:t>
            </a:r>
            <a:r>
              <a:rPr lang="en" sz="4300" b="1">
                <a:solidFill>
                  <a:srgbClr val="38761D"/>
                </a:solidFill>
              </a:rPr>
              <a:t>Q &amp; A Time!</a:t>
            </a:r>
            <a:endParaRPr sz="4300" b="1">
              <a:solidFill>
                <a:srgbClr val="38761D"/>
              </a:solidFill>
            </a:endParaRPr>
          </a:p>
          <a:p>
            <a:pPr marL="457200" marR="190500" lvl="0" indent="0" algn="ctr" rtl="0">
              <a:lnSpc>
                <a:spcPct val="115000"/>
              </a:lnSpc>
              <a:spcBef>
                <a:spcPts val="1400"/>
              </a:spcBef>
              <a:spcAft>
                <a:spcPts val="0"/>
              </a:spcAft>
              <a:buNone/>
            </a:pPr>
            <a:r>
              <a:rPr lang="en" sz="3000" b="1">
                <a:solidFill>
                  <a:srgbClr val="2F2F2F"/>
                </a:solidFill>
              </a:rPr>
              <a:t>Or email us at </a:t>
            </a:r>
            <a:r>
              <a:rPr lang="en" sz="3000" b="1" u="sng">
                <a:solidFill>
                  <a:schemeClr val="hlink"/>
                </a:solidFill>
                <a:hlinkClick r:id="rId3"/>
              </a:rPr>
              <a:t>CSS@Peace.Edu</a:t>
            </a:r>
            <a:endParaRPr sz="3000" b="1">
              <a:solidFill>
                <a:srgbClr val="2F2F2F"/>
              </a:solidFill>
            </a:endParaRPr>
          </a:p>
          <a:p>
            <a:pPr marL="457200" marR="190500" lvl="0" indent="0" algn="ctr" rtl="0">
              <a:lnSpc>
                <a:spcPct val="115000"/>
              </a:lnSpc>
              <a:spcBef>
                <a:spcPts val="1400"/>
              </a:spcBef>
              <a:spcAft>
                <a:spcPts val="1400"/>
              </a:spcAft>
              <a:buNone/>
            </a:pPr>
            <a:r>
              <a:rPr lang="en" sz="3000" b="1">
                <a:solidFill>
                  <a:srgbClr val="2F2F2F"/>
                </a:solidFill>
              </a:rPr>
              <a:t>Ma</a:t>
            </a:r>
            <a:endParaRPr sz="3000" b="1">
              <a:solidFill>
                <a:srgbClr val="2F2F2F"/>
              </a:solidFill>
            </a:endParaRPr>
          </a:p>
        </p:txBody>
      </p:sp>
      <p:pic>
        <p:nvPicPr>
          <p:cNvPr id="214" name="Google Shape;214;p47"/>
          <p:cNvPicPr preferRelativeResize="0"/>
          <p:nvPr/>
        </p:nvPicPr>
        <p:blipFill>
          <a:blip r:embed="rId4">
            <a:alphaModFix/>
          </a:blip>
          <a:stretch>
            <a:fillRect/>
          </a:stretch>
        </p:blipFill>
        <p:spPr>
          <a:xfrm>
            <a:off x="3729500" y="3284600"/>
            <a:ext cx="1314600" cy="131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8"/>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39" name="Google Shape;139;p38"/>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40" name="Google Shape;140;p38"/>
          <p:cNvSpPr txBox="1"/>
          <p:nvPr/>
        </p:nvSpPr>
        <p:spPr>
          <a:xfrm>
            <a:off x="0" y="1763875"/>
            <a:ext cx="9144000" cy="11295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1400"/>
              </a:spcAft>
              <a:buNone/>
            </a:pPr>
            <a:r>
              <a:rPr lang="en" sz="2400" b="1">
                <a:solidFill>
                  <a:srgbClr val="38761D"/>
                </a:solidFill>
              </a:rPr>
              <a:t>Attend and Actively Engage in Orientation and Pathways </a:t>
            </a:r>
            <a:endParaRPr sz="2600">
              <a:solidFill>
                <a:srgbClr val="38761D"/>
              </a:solidFill>
              <a:latin typeface="Open Sans"/>
              <a:ea typeface="Open Sans"/>
              <a:cs typeface="Open Sans"/>
              <a:sym typeface="Open Sans"/>
            </a:endParaRPr>
          </a:p>
        </p:txBody>
      </p:sp>
      <p:pic>
        <p:nvPicPr>
          <p:cNvPr id="141" name="Google Shape;141;p38"/>
          <p:cNvPicPr preferRelativeResize="0"/>
          <p:nvPr/>
        </p:nvPicPr>
        <p:blipFill>
          <a:blip r:embed="rId3">
            <a:alphaModFix/>
          </a:blip>
          <a:stretch>
            <a:fillRect/>
          </a:stretch>
        </p:blipFill>
        <p:spPr>
          <a:xfrm>
            <a:off x="532025" y="3015450"/>
            <a:ext cx="1971743" cy="1725275"/>
          </a:xfrm>
          <a:prstGeom prst="rect">
            <a:avLst/>
          </a:prstGeom>
          <a:noFill/>
          <a:ln w="28575" cap="flat" cmpd="sng">
            <a:solidFill>
              <a:srgbClr val="38761D"/>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9"/>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47" name="Google Shape;147;p39"/>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48" name="Google Shape;148;p39"/>
          <p:cNvSpPr txBox="1"/>
          <p:nvPr/>
        </p:nvSpPr>
        <p:spPr>
          <a:xfrm>
            <a:off x="743400" y="1928100"/>
            <a:ext cx="7657200" cy="832800"/>
          </a:xfrm>
          <a:prstGeom prst="rect">
            <a:avLst/>
          </a:prstGeom>
          <a:noFill/>
          <a:ln>
            <a:noFill/>
          </a:ln>
        </p:spPr>
        <p:txBody>
          <a:bodyPr spcFirstLastPara="1" wrap="square" lIns="91425" tIns="91425" rIns="91425" bIns="91425" anchor="t" anchorCtr="0">
            <a:noAutofit/>
          </a:bodyPr>
          <a:lstStyle/>
          <a:p>
            <a:pPr marL="457200" marR="190500" lvl="0" indent="0" algn="ctr" rtl="0">
              <a:lnSpc>
                <a:spcPct val="115000"/>
              </a:lnSpc>
              <a:spcBef>
                <a:spcPts val="800"/>
              </a:spcBef>
              <a:spcAft>
                <a:spcPts val="1400"/>
              </a:spcAft>
              <a:buNone/>
            </a:pPr>
            <a:r>
              <a:rPr lang="en" sz="2000" b="1">
                <a:solidFill>
                  <a:srgbClr val="38761D"/>
                </a:solidFill>
              </a:rPr>
              <a:t> Know your instructors and make sure they know you!</a:t>
            </a:r>
            <a:endParaRPr sz="2200">
              <a:solidFill>
                <a:srgbClr val="38761D"/>
              </a:solidFill>
              <a:latin typeface="Open Sans"/>
              <a:ea typeface="Open Sans"/>
              <a:cs typeface="Open Sans"/>
              <a:sym typeface="Open Sans"/>
            </a:endParaRPr>
          </a:p>
        </p:txBody>
      </p:sp>
      <p:pic>
        <p:nvPicPr>
          <p:cNvPr id="149" name="Google Shape;149;p39"/>
          <p:cNvPicPr preferRelativeResize="0"/>
          <p:nvPr/>
        </p:nvPicPr>
        <p:blipFill>
          <a:blip r:embed="rId3">
            <a:alphaModFix/>
          </a:blip>
          <a:stretch>
            <a:fillRect/>
          </a:stretch>
        </p:blipFill>
        <p:spPr>
          <a:xfrm>
            <a:off x="5873825" y="2760900"/>
            <a:ext cx="2559075" cy="141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0"/>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55" name="Google Shape;155;p40"/>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56" name="Google Shape;156;p40"/>
          <p:cNvSpPr txBox="1"/>
          <p:nvPr/>
        </p:nvSpPr>
        <p:spPr>
          <a:xfrm>
            <a:off x="1002600" y="1594700"/>
            <a:ext cx="7138800" cy="832800"/>
          </a:xfrm>
          <a:prstGeom prst="rect">
            <a:avLst/>
          </a:prstGeom>
          <a:noFill/>
          <a:ln>
            <a:noFill/>
          </a:ln>
        </p:spPr>
        <p:txBody>
          <a:bodyPr spcFirstLastPara="1" wrap="square" lIns="91425" tIns="91425" rIns="91425" bIns="91425" anchor="t" anchorCtr="0">
            <a:noAutofit/>
          </a:bodyPr>
          <a:lstStyle/>
          <a:p>
            <a:pPr marL="457200" marR="190500" lvl="0" indent="0" algn="ctr" rtl="0">
              <a:lnSpc>
                <a:spcPct val="115000"/>
              </a:lnSpc>
              <a:spcBef>
                <a:spcPts val="800"/>
              </a:spcBef>
              <a:spcAft>
                <a:spcPts val="1400"/>
              </a:spcAft>
              <a:buNone/>
            </a:pPr>
            <a:r>
              <a:rPr lang="en" sz="2300" b="1">
                <a:solidFill>
                  <a:srgbClr val="38761D"/>
                </a:solidFill>
              </a:rPr>
              <a:t> Utilize Campus Resources</a:t>
            </a:r>
            <a:r>
              <a:rPr lang="en" sz="2300" b="1">
                <a:solidFill>
                  <a:srgbClr val="2F2F2F"/>
                </a:solidFill>
              </a:rPr>
              <a:t> </a:t>
            </a:r>
            <a:endParaRPr sz="2500">
              <a:latin typeface="Open Sans"/>
              <a:ea typeface="Open Sans"/>
              <a:cs typeface="Open Sans"/>
              <a:sym typeface="Open Sans"/>
            </a:endParaRPr>
          </a:p>
        </p:txBody>
      </p:sp>
      <p:pic>
        <p:nvPicPr>
          <p:cNvPr id="157" name="Google Shape;157;p40"/>
          <p:cNvPicPr preferRelativeResize="0"/>
          <p:nvPr/>
        </p:nvPicPr>
        <p:blipFill>
          <a:blip r:embed="rId3">
            <a:alphaModFix/>
          </a:blip>
          <a:stretch>
            <a:fillRect/>
          </a:stretch>
        </p:blipFill>
        <p:spPr>
          <a:xfrm>
            <a:off x="3250750" y="2571750"/>
            <a:ext cx="2771775" cy="164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1"/>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63" name="Google Shape;163;p41"/>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64" name="Google Shape;164;p41"/>
          <p:cNvSpPr txBox="1"/>
          <p:nvPr/>
        </p:nvSpPr>
        <p:spPr>
          <a:xfrm>
            <a:off x="1839250" y="1986575"/>
            <a:ext cx="7138800" cy="14103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0"/>
              </a:spcAft>
              <a:buNone/>
            </a:pPr>
            <a:r>
              <a:rPr lang="en" sz="2400" b="1">
                <a:solidFill>
                  <a:srgbClr val="2F2F2F"/>
                </a:solidFill>
              </a:rPr>
              <a:t> </a:t>
            </a:r>
            <a:r>
              <a:rPr lang="en" sz="2400" b="1">
                <a:solidFill>
                  <a:srgbClr val="38761D"/>
                </a:solidFill>
              </a:rPr>
              <a:t>Be Proactive:  Don’t wait to ask for help!</a:t>
            </a:r>
            <a:endParaRPr sz="2400" b="1">
              <a:solidFill>
                <a:srgbClr val="38761D"/>
              </a:solidFill>
            </a:endParaRPr>
          </a:p>
          <a:p>
            <a:pPr marL="457200" marR="190500" lvl="0" indent="0" algn="l" rtl="0">
              <a:lnSpc>
                <a:spcPct val="115000"/>
              </a:lnSpc>
              <a:spcBef>
                <a:spcPts val="1400"/>
              </a:spcBef>
              <a:spcAft>
                <a:spcPts val="1400"/>
              </a:spcAft>
              <a:buNone/>
            </a:pPr>
            <a:r>
              <a:rPr lang="en" sz="2400" b="1">
                <a:solidFill>
                  <a:srgbClr val="38761D"/>
                </a:solidFill>
              </a:rPr>
              <a:t>Don’t be afraid to ask questions</a:t>
            </a:r>
            <a:endParaRPr sz="2400" b="1">
              <a:solidFill>
                <a:srgbClr val="38761D"/>
              </a:solidFill>
            </a:endParaRPr>
          </a:p>
        </p:txBody>
      </p:sp>
      <p:pic>
        <p:nvPicPr>
          <p:cNvPr id="165" name="Google Shape;165;p41"/>
          <p:cNvPicPr preferRelativeResize="0"/>
          <p:nvPr/>
        </p:nvPicPr>
        <p:blipFill>
          <a:blip r:embed="rId3">
            <a:alphaModFix/>
          </a:blip>
          <a:stretch>
            <a:fillRect/>
          </a:stretch>
        </p:blipFill>
        <p:spPr>
          <a:xfrm>
            <a:off x="201400" y="2347200"/>
            <a:ext cx="1637840" cy="172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2"/>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71" name="Google Shape;171;p42"/>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72" name="Google Shape;172;p42"/>
          <p:cNvSpPr txBox="1"/>
          <p:nvPr/>
        </p:nvSpPr>
        <p:spPr>
          <a:xfrm>
            <a:off x="1002600" y="2232900"/>
            <a:ext cx="7138800" cy="8328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1400"/>
              </a:spcAft>
              <a:buNone/>
            </a:pPr>
            <a:r>
              <a:rPr lang="en" sz="3700" b="1">
                <a:solidFill>
                  <a:srgbClr val="38761D"/>
                </a:solidFill>
              </a:rPr>
              <a:t>Get involved!</a:t>
            </a:r>
            <a:endParaRPr sz="3900">
              <a:solidFill>
                <a:srgbClr val="38761D"/>
              </a:solidFill>
              <a:latin typeface="Open Sans"/>
              <a:ea typeface="Open Sans"/>
              <a:cs typeface="Open Sans"/>
              <a:sym typeface="Open Sans"/>
            </a:endParaRPr>
          </a:p>
        </p:txBody>
      </p:sp>
      <p:pic>
        <p:nvPicPr>
          <p:cNvPr id="173" name="Google Shape;173;p42"/>
          <p:cNvPicPr preferRelativeResize="0"/>
          <p:nvPr/>
        </p:nvPicPr>
        <p:blipFill>
          <a:blip r:embed="rId3">
            <a:alphaModFix/>
          </a:blip>
          <a:stretch>
            <a:fillRect/>
          </a:stretch>
        </p:blipFill>
        <p:spPr>
          <a:xfrm>
            <a:off x="6242274" y="1514450"/>
            <a:ext cx="2279825" cy="226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3"/>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79" name="Google Shape;179;p43"/>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80" name="Google Shape;180;p43"/>
          <p:cNvSpPr txBox="1"/>
          <p:nvPr/>
        </p:nvSpPr>
        <p:spPr>
          <a:xfrm>
            <a:off x="1162675" y="1334250"/>
            <a:ext cx="6750600" cy="12375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1400"/>
              </a:spcAft>
              <a:buNone/>
            </a:pPr>
            <a:r>
              <a:rPr lang="en" sz="2300" b="1">
                <a:solidFill>
                  <a:srgbClr val="38761D"/>
                </a:solidFill>
              </a:rPr>
              <a:t> Develop Mentor Relationships and Support Systems</a:t>
            </a:r>
            <a:endParaRPr sz="2500">
              <a:solidFill>
                <a:srgbClr val="38761D"/>
              </a:solidFill>
              <a:latin typeface="Open Sans"/>
              <a:ea typeface="Open Sans"/>
              <a:cs typeface="Open Sans"/>
              <a:sym typeface="Open Sans"/>
            </a:endParaRPr>
          </a:p>
        </p:txBody>
      </p:sp>
      <p:pic>
        <p:nvPicPr>
          <p:cNvPr id="181" name="Google Shape;181;p43"/>
          <p:cNvPicPr preferRelativeResize="0"/>
          <p:nvPr/>
        </p:nvPicPr>
        <p:blipFill>
          <a:blip r:embed="rId3">
            <a:alphaModFix/>
          </a:blip>
          <a:stretch>
            <a:fillRect/>
          </a:stretch>
        </p:blipFill>
        <p:spPr>
          <a:xfrm>
            <a:off x="799050" y="2571750"/>
            <a:ext cx="1856140" cy="1725425"/>
          </a:xfrm>
          <a:prstGeom prst="rect">
            <a:avLst/>
          </a:prstGeom>
          <a:noFill/>
          <a:ln>
            <a:noFill/>
          </a:ln>
        </p:spPr>
      </p:pic>
      <p:pic>
        <p:nvPicPr>
          <p:cNvPr id="182" name="Google Shape;182;p43"/>
          <p:cNvPicPr preferRelativeResize="0"/>
          <p:nvPr/>
        </p:nvPicPr>
        <p:blipFill>
          <a:blip r:embed="rId4">
            <a:alphaModFix/>
          </a:blip>
          <a:stretch>
            <a:fillRect/>
          </a:stretch>
        </p:blipFill>
        <p:spPr>
          <a:xfrm>
            <a:off x="5001125" y="2045076"/>
            <a:ext cx="2912150" cy="218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4"/>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88" name="Google Shape;188;p44"/>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89" name="Google Shape;189;p44"/>
          <p:cNvSpPr txBox="1"/>
          <p:nvPr/>
        </p:nvSpPr>
        <p:spPr>
          <a:xfrm>
            <a:off x="881200" y="1986575"/>
            <a:ext cx="7138800" cy="8328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1400"/>
              </a:spcAft>
              <a:buNone/>
            </a:pPr>
            <a:r>
              <a:rPr lang="en" sz="2300" b="1">
                <a:solidFill>
                  <a:srgbClr val="2F2F2F"/>
                </a:solidFill>
              </a:rPr>
              <a:t> </a:t>
            </a:r>
            <a:r>
              <a:rPr lang="en" sz="2300" b="1">
                <a:solidFill>
                  <a:srgbClr val="38761D"/>
                </a:solidFill>
              </a:rPr>
              <a:t>Find and Maintain Balance</a:t>
            </a:r>
            <a:endParaRPr sz="2500">
              <a:solidFill>
                <a:srgbClr val="38761D"/>
              </a:solidFill>
              <a:latin typeface="Open Sans"/>
              <a:ea typeface="Open Sans"/>
              <a:cs typeface="Open Sans"/>
              <a:sym typeface="Open Sans"/>
            </a:endParaRPr>
          </a:p>
        </p:txBody>
      </p:sp>
      <p:pic>
        <p:nvPicPr>
          <p:cNvPr id="190" name="Google Shape;190;p44"/>
          <p:cNvPicPr preferRelativeResize="0"/>
          <p:nvPr/>
        </p:nvPicPr>
        <p:blipFill>
          <a:blip r:embed="rId3">
            <a:alphaModFix/>
          </a:blip>
          <a:stretch>
            <a:fillRect/>
          </a:stretch>
        </p:blipFill>
        <p:spPr>
          <a:xfrm>
            <a:off x="6259675" y="1709038"/>
            <a:ext cx="2262420" cy="172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5"/>
          <p:cNvSpPr txBox="1">
            <a:spLocks noGrp="1"/>
          </p:cNvSpPr>
          <p:nvPr>
            <p:ph type="ctrTitle"/>
          </p:nvPr>
        </p:nvSpPr>
        <p:spPr>
          <a:xfrm>
            <a:off x="317725" y="371375"/>
            <a:ext cx="8440500" cy="1673700"/>
          </a:xfrm>
          <a:prstGeom prst="rect">
            <a:avLst/>
          </a:prstGeom>
          <a:noFill/>
          <a:ln>
            <a:noFill/>
          </a:ln>
        </p:spPr>
        <p:txBody>
          <a:bodyPr spcFirstLastPara="1" wrap="square" lIns="91425" tIns="45700" rIns="91425" bIns="45700" anchor="ctr" anchorCtr="0">
            <a:noAutofit/>
          </a:bodyPr>
          <a:lstStyle/>
          <a:p>
            <a:pPr marL="0" marR="190500" lvl="0" indent="0" algn="ctr" rtl="0">
              <a:lnSpc>
                <a:spcPct val="115000"/>
              </a:lnSpc>
              <a:spcBef>
                <a:spcPts val="800"/>
              </a:spcBef>
              <a:spcAft>
                <a:spcPts val="1400"/>
              </a:spcAft>
              <a:buNone/>
            </a:pPr>
            <a:r>
              <a:rPr lang="en" sz="2700">
                <a:solidFill>
                  <a:srgbClr val="000000"/>
                </a:solidFill>
                <a:highlight>
                  <a:srgbClr val="FFFFFF"/>
                </a:highlight>
                <a:latin typeface="Impact"/>
                <a:ea typeface="Impact"/>
                <a:cs typeface="Impact"/>
                <a:sym typeface="Impact"/>
              </a:rPr>
              <a:t> Recommendations for First-Generation College Students</a:t>
            </a:r>
            <a:endParaRPr sz="2700">
              <a:solidFill>
                <a:srgbClr val="000000"/>
              </a:solidFill>
              <a:highlight>
                <a:srgbClr val="FFFFFF"/>
              </a:highlight>
              <a:latin typeface="Impact"/>
              <a:ea typeface="Impact"/>
              <a:cs typeface="Impact"/>
              <a:sym typeface="Impact"/>
            </a:endParaRPr>
          </a:p>
        </p:txBody>
      </p:sp>
      <p:sp>
        <p:nvSpPr>
          <p:cNvPr id="196" name="Google Shape;196;p45"/>
          <p:cNvSpPr txBox="1">
            <a:spLocks noGrp="1"/>
          </p:cNvSpPr>
          <p:nvPr>
            <p:ph type="subTitle" idx="1"/>
          </p:nvPr>
        </p:nvSpPr>
        <p:spPr>
          <a:xfrm>
            <a:off x="4005072" y="6384798"/>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 sz="2000"/>
              <a:t>Top Ten Things You Need to Know about the Center for Student Success (CSS)</a:t>
            </a:r>
            <a:endParaRPr sz="2000" i="1">
              <a:solidFill>
                <a:srgbClr val="00682F"/>
              </a:solidFill>
            </a:endParaRPr>
          </a:p>
        </p:txBody>
      </p:sp>
      <p:sp>
        <p:nvSpPr>
          <p:cNvPr id="197" name="Google Shape;197;p45"/>
          <p:cNvSpPr txBox="1"/>
          <p:nvPr/>
        </p:nvSpPr>
        <p:spPr>
          <a:xfrm>
            <a:off x="1530250" y="1494050"/>
            <a:ext cx="7138800" cy="832800"/>
          </a:xfrm>
          <a:prstGeom prst="rect">
            <a:avLst/>
          </a:prstGeom>
          <a:noFill/>
          <a:ln>
            <a:noFill/>
          </a:ln>
        </p:spPr>
        <p:txBody>
          <a:bodyPr spcFirstLastPara="1" wrap="square" lIns="91425" tIns="91425" rIns="91425" bIns="91425" anchor="t" anchorCtr="0">
            <a:noAutofit/>
          </a:bodyPr>
          <a:lstStyle/>
          <a:p>
            <a:pPr marL="457200" marR="190500" lvl="0" indent="0" algn="l" rtl="0">
              <a:lnSpc>
                <a:spcPct val="115000"/>
              </a:lnSpc>
              <a:spcBef>
                <a:spcPts val="800"/>
              </a:spcBef>
              <a:spcAft>
                <a:spcPts val="1400"/>
              </a:spcAft>
              <a:buNone/>
            </a:pPr>
            <a:r>
              <a:rPr lang="en" sz="1200" b="1">
                <a:solidFill>
                  <a:srgbClr val="38761D"/>
                </a:solidFill>
              </a:rPr>
              <a:t> </a:t>
            </a:r>
            <a:r>
              <a:rPr lang="en" sz="2100" b="1">
                <a:solidFill>
                  <a:srgbClr val="38761D"/>
                </a:solidFill>
              </a:rPr>
              <a:t>Ask For the Support of Your Parents/Family</a:t>
            </a:r>
            <a:endParaRPr sz="2300">
              <a:solidFill>
                <a:srgbClr val="38761D"/>
              </a:solidFill>
              <a:latin typeface="Open Sans"/>
              <a:ea typeface="Open Sans"/>
              <a:cs typeface="Open Sans"/>
              <a:sym typeface="Open Sans"/>
            </a:endParaRPr>
          </a:p>
        </p:txBody>
      </p:sp>
      <p:pic>
        <p:nvPicPr>
          <p:cNvPr id="198" name="Google Shape;198;p45"/>
          <p:cNvPicPr preferRelativeResize="0"/>
          <p:nvPr/>
        </p:nvPicPr>
        <p:blipFill>
          <a:blip r:embed="rId3">
            <a:alphaModFix/>
          </a:blip>
          <a:stretch>
            <a:fillRect/>
          </a:stretch>
        </p:blipFill>
        <p:spPr>
          <a:xfrm>
            <a:off x="519800" y="2571750"/>
            <a:ext cx="3964775" cy="2227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On-screen Show (16:9)</PresentationFormat>
  <Paragraphs>47</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Gill Sans</vt:lpstr>
      <vt:lpstr>Open Sans</vt:lpstr>
      <vt:lpstr>Impact</vt:lpstr>
      <vt:lpstr>Simple Light</vt:lpstr>
      <vt:lpstr>1_Office Theme</vt:lpstr>
      <vt:lpstr>Office Theme</vt:lpstr>
      <vt:lpstr>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lpstr> Recommendations for First-Generation College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for First-Generation College Students</dc:title>
  <dc:creator>Dillon, Dawn</dc:creator>
  <cp:lastModifiedBy>Dillon, Dawn</cp:lastModifiedBy>
  <cp:revision>1</cp:revision>
  <dcterms:modified xsi:type="dcterms:W3CDTF">2021-01-06T20:50:31Z</dcterms:modified>
</cp:coreProperties>
</file>