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69" r:id="rId2"/>
    <p:sldId id="270" r:id="rId3"/>
    <p:sldId id="273" r:id="rId4"/>
    <p:sldId id="272" r:id="rId5"/>
    <p:sldId id="274" r:id="rId6"/>
    <p:sldId id="271" r:id="rId7"/>
    <p:sldId id="275" r:id="rId8"/>
    <p:sldId id="27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s, Nicole" initials="DN"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00"/>
    <a:srgbClr val="218B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5590C2-5EC9-41F0-89FD-8EEFB66AA7BE}" type="datetimeFigureOut">
              <a:rPr lang="en-US" smtClean="0"/>
              <a:t>6/11/2020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6FC984-00E7-42E0-B8D6-B658D850E4C8}" type="slidenum">
              <a:rPr lang="en-US" smtClean="0"/>
              <a:t>‹#›</a:t>
            </a:fld>
            <a:endParaRPr lang="en-US"/>
          </a:p>
        </p:txBody>
      </p:sp>
    </p:spTree>
    <p:extLst>
      <p:ext uri="{BB962C8B-B14F-4D97-AF65-F5344CB8AC3E}">
        <p14:creationId xmlns:p14="http://schemas.microsoft.com/office/powerpoint/2010/main" val="4260005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28CE9-8F0B-4D95-984E-B03A96EED556}" type="datetimeFigureOut">
              <a:rPr lang="en-US" smtClean="0"/>
              <a:t>6/11/2020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6544F-86D5-45AE-A17B-4E57C843371C}" type="slidenum">
              <a:rPr lang="en-US" smtClean="0"/>
              <a:t>‹#›</a:t>
            </a:fld>
            <a:endParaRPr lang="en-US"/>
          </a:p>
        </p:txBody>
      </p:sp>
    </p:spTree>
    <p:extLst>
      <p:ext uri="{BB962C8B-B14F-4D97-AF65-F5344CB8AC3E}">
        <p14:creationId xmlns:p14="http://schemas.microsoft.com/office/powerpoint/2010/main" val="128671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800" dirty="0" smtClean="0"/>
              <a:t>Hello Everyone! Welcome, from the WPU Office of Diversity &amp; Inclusion.</a:t>
            </a:r>
          </a:p>
          <a:p>
            <a:endParaRPr lang="en-US" sz="1800" dirty="0" smtClean="0"/>
          </a:p>
          <a:p>
            <a:endParaRPr lang="en-US" sz="1800" dirty="0"/>
          </a:p>
          <a:p>
            <a:r>
              <a:rPr lang="en-US" sz="1800" dirty="0" smtClean="0"/>
              <a:t>I am Stephanie Reed, the office Director and I am  pleased to spend time presenting you with a brief overview of the diversity office.</a:t>
            </a:r>
          </a:p>
          <a:p>
            <a:endParaRPr lang="en-US" sz="1800" dirty="0"/>
          </a:p>
          <a:p>
            <a:r>
              <a:rPr lang="en-US" sz="1800" dirty="0" smtClean="0"/>
              <a:t>As you learn more about the office, I want you to think of this as the beginning ENGAGING YOUR VOICE on campus to BUILD CAMPUS COMMUNITY.</a:t>
            </a:r>
            <a:endParaRPr lang="en-US" sz="1800" dirty="0"/>
          </a:p>
          <a:p>
            <a:endParaRPr lang="en-US" sz="1800" dirty="0"/>
          </a:p>
        </p:txBody>
      </p:sp>
      <p:sp>
        <p:nvSpPr>
          <p:cNvPr id="4" name="Slide Number Placeholder 3"/>
          <p:cNvSpPr>
            <a:spLocks noGrp="1"/>
          </p:cNvSpPr>
          <p:nvPr>
            <p:ph type="sldNum" sz="quarter" idx="10"/>
          </p:nvPr>
        </p:nvSpPr>
        <p:spPr/>
        <p:txBody>
          <a:bodyPr/>
          <a:lstStyle/>
          <a:p>
            <a:fld id="{D246544F-86D5-45AE-A17B-4E57C843371C}" type="slidenum">
              <a:rPr lang="en-US" smtClean="0"/>
              <a:t>1</a:t>
            </a:fld>
            <a:endParaRPr lang="en-US"/>
          </a:p>
        </p:txBody>
      </p:sp>
    </p:spTree>
    <p:extLst>
      <p:ext uri="{BB962C8B-B14F-4D97-AF65-F5344CB8AC3E}">
        <p14:creationId xmlns:p14="http://schemas.microsoft.com/office/powerpoint/2010/main" val="2949094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6383"/>
          </a:xfrm>
        </p:spPr>
        <p:txBody>
          <a:bodyPr/>
          <a:lstStyle/>
          <a:p>
            <a:endParaRPr lang="en-US" dirty="0" smtClean="0"/>
          </a:p>
          <a:p>
            <a:r>
              <a:rPr lang="en-US" sz="1400" dirty="0" smtClean="0"/>
              <a:t>The office of diversity &amp; inclusion has a specific mission and vision. Each of you received a handout in your orientation materials –there you can find the mission and vision for your review.</a:t>
            </a:r>
          </a:p>
          <a:p>
            <a:endParaRPr lang="en-US" sz="1400" dirty="0"/>
          </a:p>
          <a:p>
            <a:r>
              <a:rPr lang="en-US" sz="1400" dirty="0" smtClean="0"/>
              <a:t>Let me summarize for you here the purpose and function of this office.</a:t>
            </a:r>
          </a:p>
          <a:p>
            <a:endParaRPr lang="en-US" sz="1400" dirty="0"/>
          </a:p>
          <a:p>
            <a:r>
              <a:rPr lang="en-US" sz="1400" dirty="0" smtClean="0"/>
              <a:t>The programs, services this office provides to the campus community can be organized into THREE CATEGORIES:</a:t>
            </a:r>
          </a:p>
          <a:p>
            <a:endParaRPr lang="en-US" sz="1400" dirty="0"/>
          </a:p>
          <a:p>
            <a:r>
              <a:rPr lang="en-US" sz="1400" dirty="0" smtClean="0"/>
              <a:t>Support &amp; Advocacy---Training &amp; Education----and Community Building</a:t>
            </a:r>
          </a:p>
          <a:p>
            <a:endParaRPr lang="en-US" sz="1400" dirty="0"/>
          </a:p>
          <a:p>
            <a:endParaRPr lang="en-US" sz="1400" dirty="0" smtClean="0"/>
          </a:p>
          <a:p>
            <a:r>
              <a:rPr lang="en-US" sz="1400" dirty="0" smtClean="0"/>
              <a:t>This office was developed  as a resource for this campus as a direct result of two of the university’s core values.  ONE—our Diversity, Inclusion &amp; Respect value and TWO our Commitment to Community.</a:t>
            </a:r>
          </a:p>
          <a:p>
            <a:endParaRPr lang="en-US" sz="1400" dirty="0"/>
          </a:p>
          <a:p>
            <a:r>
              <a:rPr lang="en-US" sz="1400" dirty="0" smtClean="0"/>
              <a:t>The office provides leadership for the campus community  to live up to those values.</a:t>
            </a:r>
            <a:endParaRPr lang="en-US" sz="1400" dirty="0"/>
          </a:p>
        </p:txBody>
      </p:sp>
      <p:sp>
        <p:nvSpPr>
          <p:cNvPr id="4" name="Slide Number Placeholder 3"/>
          <p:cNvSpPr>
            <a:spLocks noGrp="1"/>
          </p:cNvSpPr>
          <p:nvPr>
            <p:ph type="sldNum" sz="quarter" idx="10"/>
          </p:nvPr>
        </p:nvSpPr>
        <p:spPr/>
        <p:txBody>
          <a:bodyPr/>
          <a:lstStyle/>
          <a:p>
            <a:fld id="{D246544F-86D5-45AE-A17B-4E57C843371C}" type="slidenum">
              <a:rPr lang="en-US" smtClean="0"/>
              <a:t>2</a:t>
            </a:fld>
            <a:endParaRPr lang="en-US"/>
          </a:p>
        </p:txBody>
      </p:sp>
    </p:spTree>
    <p:extLst>
      <p:ext uri="{BB962C8B-B14F-4D97-AF65-F5344CB8AC3E}">
        <p14:creationId xmlns:p14="http://schemas.microsoft.com/office/powerpoint/2010/main" val="66935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7975" y="576263"/>
            <a:ext cx="3702050" cy="20828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246544F-86D5-45AE-A17B-4E57C843371C}" type="slidenum">
              <a:rPr lang="en-US" smtClean="0"/>
              <a:t>3</a:t>
            </a:fld>
            <a:endParaRPr lang="en-US"/>
          </a:p>
        </p:txBody>
      </p:sp>
      <p:sp>
        <p:nvSpPr>
          <p:cNvPr id="5" name="TextBox 4"/>
          <p:cNvSpPr txBox="1"/>
          <p:nvPr/>
        </p:nvSpPr>
        <p:spPr>
          <a:xfrm>
            <a:off x="135468" y="2791884"/>
            <a:ext cx="6587066" cy="7571303"/>
          </a:xfrm>
          <a:prstGeom prst="rect">
            <a:avLst/>
          </a:prstGeom>
          <a:noFill/>
        </p:spPr>
        <p:txBody>
          <a:bodyPr wrap="square" rtlCol="0">
            <a:spAutoFit/>
          </a:bodyPr>
          <a:lstStyle/>
          <a:p>
            <a:r>
              <a:rPr lang="en-US" dirty="0" smtClean="0"/>
              <a:t>HOW DO WE DO THAT?</a:t>
            </a:r>
          </a:p>
          <a:p>
            <a:r>
              <a:rPr lang="en-US" dirty="0" smtClean="0"/>
              <a:t>Through an intentional set of programs and services</a:t>
            </a:r>
          </a:p>
          <a:p>
            <a:endParaRPr lang="en-US" dirty="0"/>
          </a:p>
          <a:p>
            <a:r>
              <a:rPr lang="en-US" dirty="0" smtClean="0"/>
              <a:t>With these programs and services we ENGAGE the diversity on our campus.</a:t>
            </a:r>
          </a:p>
          <a:p>
            <a:endParaRPr lang="en-US" dirty="0"/>
          </a:p>
          <a:p>
            <a:r>
              <a:rPr lang="en-US" dirty="0" smtClean="0"/>
              <a:t>I’m </a:t>
            </a:r>
            <a:r>
              <a:rPr lang="en-US" dirty="0" err="1" smtClean="0"/>
              <a:t>gonna</a:t>
            </a:r>
            <a:r>
              <a:rPr lang="en-US" dirty="0" smtClean="0"/>
              <a:t> explain that more here by focusing on this collage of images in this slide.</a:t>
            </a:r>
          </a:p>
          <a:p>
            <a:endParaRPr lang="en-US" dirty="0"/>
          </a:p>
          <a:p>
            <a:r>
              <a:rPr lang="en-US" dirty="0" smtClean="0"/>
              <a:t>But first, let me broadly define diversity.  When we speak about diversity at WPU we are referring to the many characteristics and identities of our community, more specifically our students. For instance we mean race, nationality, gender, religion, veteran status, ability, sexual orientations, varied philosophies and perspectives, socio-economic levels, cultural differences and more.</a:t>
            </a:r>
          </a:p>
          <a:p>
            <a:endParaRPr lang="en-US" dirty="0"/>
          </a:p>
          <a:p>
            <a:r>
              <a:rPr lang="en-US" dirty="0" smtClean="0"/>
              <a:t>All of this diversity exists within our campus community. What makes our campus inclusive is the act of engaging all of those differences. Because diversity is who we are, while inclusion is our intentional acts of engaging all the parts of who we </a:t>
            </a:r>
            <a:r>
              <a:rPr lang="en-US" dirty="0"/>
              <a:t>a</a:t>
            </a:r>
            <a:r>
              <a:rPr lang="en-US" dirty="0" smtClean="0"/>
              <a:t>re.</a:t>
            </a:r>
          </a:p>
          <a:p>
            <a:endParaRPr lang="en-US" dirty="0"/>
          </a:p>
          <a:p>
            <a:r>
              <a:rPr lang="en-US" dirty="0" smtClean="0"/>
              <a:t>For instance, this collage represents only a small portion of the programs and services engaging our varied campus interests.</a:t>
            </a:r>
          </a:p>
          <a:p>
            <a:endParaRPr lang="en-US" dirty="0"/>
          </a:p>
          <a:p>
            <a:r>
              <a:rPr lang="en-US" dirty="0" smtClean="0"/>
              <a:t>  </a:t>
            </a:r>
          </a:p>
          <a:p>
            <a:endParaRPr lang="en-US" dirty="0"/>
          </a:p>
          <a:p>
            <a:endParaRPr lang="en-US" dirty="0"/>
          </a:p>
        </p:txBody>
      </p:sp>
    </p:spTree>
    <p:extLst>
      <p:ext uri="{BB962C8B-B14F-4D97-AF65-F5344CB8AC3E}">
        <p14:creationId xmlns:p14="http://schemas.microsoft.com/office/powerpoint/2010/main" val="329298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160338"/>
            <a:ext cx="5486400" cy="3086100"/>
          </a:xfrm>
        </p:spPr>
      </p:sp>
      <p:sp>
        <p:nvSpPr>
          <p:cNvPr id="3" name="Notes Placeholder 2"/>
          <p:cNvSpPr>
            <a:spLocks noGrp="1"/>
          </p:cNvSpPr>
          <p:nvPr>
            <p:ph type="body" idx="1"/>
          </p:nvPr>
        </p:nvSpPr>
        <p:spPr>
          <a:xfrm>
            <a:off x="203199" y="3712898"/>
            <a:ext cx="6468534" cy="4506383"/>
          </a:xfrm>
        </p:spPr>
        <p:txBody>
          <a:bodyPr/>
          <a:lstStyle/>
          <a:p>
            <a:r>
              <a:rPr lang="en-US" sz="1600" dirty="0" smtClean="0"/>
              <a:t>The other part of the institutional vale is RESPECT.  This also leads us to GREATER Inclusion.</a:t>
            </a:r>
          </a:p>
          <a:p>
            <a:endParaRPr lang="en-US" sz="1600" dirty="0" smtClean="0"/>
          </a:p>
          <a:p>
            <a:r>
              <a:rPr lang="en-US" sz="1600" dirty="0" smtClean="0"/>
              <a:t>You may not remember much of the terminology I've used so far to describe the office, but THIS </a:t>
            </a:r>
            <a:r>
              <a:rPr lang="en-US" sz="1600" dirty="0"/>
              <a:t> </a:t>
            </a:r>
            <a:r>
              <a:rPr lang="en-US" sz="1600" dirty="0" smtClean="0"/>
              <a:t>is a simple yet key takeaway from this session.</a:t>
            </a:r>
          </a:p>
          <a:p>
            <a:endParaRPr lang="en-US" sz="1600" dirty="0"/>
          </a:p>
          <a:p>
            <a:r>
              <a:rPr lang="en-US" sz="1600" dirty="0" smtClean="0"/>
              <a:t>RESPECT is at minimum a core value and an expectation for every campus community member. If WE LEAD WITH RESPECT this LEADS TO INCLUSION. </a:t>
            </a:r>
          </a:p>
          <a:p>
            <a:endParaRPr lang="en-US" sz="1600" dirty="0"/>
          </a:p>
          <a:p>
            <a:r>
              <a:rPr lang="en-US" sz="1600" dirty="0" smtClean="0"/>
              <a:t>This office and others will describe for you what RESPECT as part of WPU community translates to.  The diversity office expects, teaches and models respecting one another's strengths, opinions, abilities, privacy and space, respect of </a:t>
            </a:r>
            <a:r>
              <a:rPr lang="en-US" sz="1600" dirty="0" err="1" smtClean="0"/>
              <a:t>ppls</a:t>
            </a:r>
            <a:r>
              <a:rPr lang="en-US" sz="1600" dirty="0" smtClean="0"/>
              <a:t> contributions and limitations, respect each others cultures and backgrounds and much more.</a:t>
            </a:r>
          </a:p>
          <a:p>
            <a:endParaRPr lang="en-US" sz="1600" dirty="0"/>
          </a:p>
          <a:p>
            <a:r>
              <a:rPr lang="en-US" sz="1600" dirty="0" smtClean="0"/>
              <a:t>These acts of respect make an inclusive campus community.</a:t>
            </a:r>
            <a:endParaRPr lang="en-US" sz="1600" dirty="0"/>
          </a:p>
        </p:txBody>
      </p:sp>
      <p:sp>
        <p:nvSpPr>
          <p:cNvPr id="4" name="Slide Number Placeholder 3"/>
          <p:cNvSpPr>
            <a:spLocks noGrp="1"/>
          </p:cNvSpPr>
          <p:nvPr>
            <p:ph type="sldNum" sz="quarter" idx="10"/>
          </p:nvPr>
        </p:nvSpPr>
        <p:spPr/>
        <p:txBody>
          <a:bodyPr/>
          <a:lstStyle/>
          <a:p>
            <a:fld id="{D246544F-86D5-45AE-A17B-4E57C843371C}" type="slidenum">
              <a:rPr lang="en-US" smtClean="0"/>
              <a:t>4</a:t>
            </a:fld>
            <a:endParaRPr lang="en-US"/>
          </a:p>
        </p:txBody>
      </p:sp>
    </p:spTree>
    <p:extLst>
      <p:ext uri="{BB962C8B-B14F-4D97-AF65-F5344CB8AC3E}">
        <p14:creationId xmlns:p14="http://schemas.microsoft.com/office/powerpoint/2010/main" val="355826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685800" y="3215216"/>
            <a:ext cx="5486400" cy="5928783"/>
          </a:xfrm>
        </p:spPr>
        <p:txBody>
          <a:bodyPr/>
          <a:lstStyle/>
          <a:p>
            <a:endParaRPr lang="en-US" dirty="0" smtClean="0"/>
          </a:p>
          <a:p>
            <a:r>
              <a:rPr lang="en-US" sz="1800" dirty="0" smtClean="0"/>
              <a:t>We also understand that campus life will not always be ideal.  In fact we recognize that as students you may experience moments where respect is overshadowed by things such as assumptions,  pre-conceived notions or even moments of exclusion.</a:t>
            </a:r>
          </a:p>
          <a:p>
            <a:endParaRPr lang="en-US" sz="1800" dirty="0"/>
          </a:p>
          <a:p>
            <a:r>
              <a:rPr lang="en-US" sz="1800" dirty="0" smtClean="0"/>
              <a:t>When these occurrences become barriers to campus inclusion, or barriers to students’ success, we have ways to address this.</a:t>
            </a:r>
          </a:p>
          <a:p>
            <a:endParaRPr lang="en-US" sz="1800" dirty="0"/>
          </a:p>
          <a:p>
            <a:r>
              <a:rPr lang="en-US" sz="1800" dirty="0" smtClean="0"/>
              <a:t>Students can use our bias reporting process.  We have an easy way for students to let someone know about bias they experience or witness.</a:t>
            </a:r>
          </a:p>
          <a:p>
            <a:endParaRPr lang="en-US" sz="1800" dirty="0"/>
          </a:p>
          <a:p>
            <a:r>
              <a:rPr lang="en-US" sz="1800" dirty="0" smtClean="0"/>
              <a:t>We also have a team of faculty &amp; staff dedicated to managing this process. This team is know as BEST---</a:t>
            </a:r>
          </a:p>
          <a:p>
            <a:r>
              <a:rPr lang="en-US" sz="1800" dirty="0" smtClean="0"/>
              <a:t>The BIAS EDUCATION &amp; SUPPORT TEAM.</a:t>
            </a:r>
          </a:p>
          <a:p>
            <a:endParaRPr lang="en-US" sz="1800" dirty="0"/>
          </a:p>
          <a:p>
            <a:r>
              <a:rPr lang="en-US" sz="1800" dirty="0" smtClean="0"/>
              <a:t>You will learn more about this team and be introduced to them when you begin the fall semester.</a:t>
            </a:r>
          </a:p>
          <a:p>
            <a:endParaRPr lang="en-US" sz="1800" dirty="0"/>
          </a:p>
        </p:txBody>
      </p:sp>
      <p:sp>
        <p:nvSpPr>
          <p:cNvPr id="4" name="Slide Number Placeholder 3"/>
          <p:cNvSpPr>
            <a:spLocks noGrp="1"/>
          </p:cNvSpPr>
          <p:nvPr>
            <p:ph type="sldNum" sz="quarter" idx="10"/>
          </p:nvPr>
        </p:nvSpPr>
        <p:spPr/>
        <p:txBody>
          <a:bodyPr/>
          <a:lstStyle/>
          <a:p>
            <a:fld id="{D246544F-86D5-45AE-A17B-4E57C843371C}" type="slidenum">
              <a:rPr lang="en-US" smtClean="0"/>
              <a:t>5</a:t>
            </a:fld>
            <a:endParaRPr lang="en-US"/>
          </a:p>
        </p:txBody>
      </p:sp>
    </p:spTree>
    <p:extLst>
      <p:ext uri="{BB962C8B-B14F-4D97-AF65-F5344CB8AC3E}">
        <p14:creationId xmlns:p14="http://schemas.microsoft.com/office/powerpoint/2010/main" val="1212920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0663" y="211138"/>
            <a:ext cx="3686175" cy="2073275"/>
          </a:xfrm>
        </p:spPr>
      </p:sp>
      <p:sp>
        <p:nvSpPr>
          <p:cNvPr id="3" name="Notes Placeholder 2"/>
          <p:cNvSpPr>
            <a:spLocks noGrp="1"/>
          </p:cNvSpPr>
          <p:nvPr>
            <p:ph type="body" idx="1"/>
          </p:nvPr>
        </p:nvSpPr>
        <p:spPr>
          <a:xfrm>
            <a:off x="591080" y="2284414"/>
            <a:ext cx="5486400" cy="6400799"/>
          </a:xfrm>
        </p:spPr>
        <p:txBody>
          <a:bodyPr/>
          <a:lstStyle/>
          <a:p>
            <a:r>
              <a:rPr lang="en-US" sz="1800" dirty="0" smtClean="0"/>
              <a:t>Pictured here is a plate of veggies to represent our diversity.  </a:t>
            </a:r>
          </a:p>
          <a:p>
            <a:endParaRPr lang="en-US" sz="1800" dirty="0"/>
          </a:p>
          <a:p>
            <a:r>
              <a:rPr lang="en-US" sz="1800" dirty="0" smtClean="0"/>
              <a:t>Also pictured here is a salad—the salad is comprised of what----veggies. </a:t>
            </a:r>
          </a:p>
          <a:p>
            <a:r>
              <a:rPr lang="en-US" sz="1800" dirty="0" smtClean="0"/>
              <a:t>Now some would say the salad has more appeal, more to offer due to the variety of flavors experienced when consuming the veggies as a salad.   When consuming the veggies as a salad you are still consuming each veggie, sometimes all together, sometimes smaller bites of just a few. (also known as engaging in diversity or being inclusive)</a:t>
            </a:r>
          </a:p>
          <a:p>
            <a:endParaRPr lang="en-US" sz="1800" dirty="0"/>
          </a:p>
          <a:p>
            <a:r>
              <a:rPr lang="en-US" sz="1800" dirty="0" smtClean="0"/>
              <a:t>AND, it could be said that the flavors of each veggie that makes up this salad are enhanced by the others.</a:t>
            </a:r>
          </a:p>
          <a:p>
            <a:endParaRPr lang="en-US" sz="1800" dirty="0"/>
          </a:p>
          <a:p>
            <a:r>
              <a:rPr lang="en-US" sz="1800" dirty="0" smtClean="0"/>
              <a:t>How does this translate to our campus story?</a:t>
            </a:r>
          </a:p>
          <a:p>
            <a:endParaRPr lang="en-US" sz="1800" dirty="0"/>
          </a:p>
          <a:p>
            <a:r>
              <a:rPr lang="en-US" sz="1800" dirty="0" smtClean="0"/>
              <a:t>Well, our campus is diverse.  Our campus is ENHANCED by its diversity.  It is made EVEN BETTER, more vibrant and enjoyable when it is inclusive. </a:t>
            </a:r>
            <a:endParaRPr lang="en-US" sz="1800" dirty="0"/>
          </a:p>
        </p:txBody>
      </p:sp>
      <p:sp>
        <p:nvSpPr>
          <p:cNvPr id="4" name="Slide Number Placeholder 3"/>
          <p:cNvSpPr>
            <a:spLocks noGrp="1"/>
          </p:cNvSpPr>
          <p:nvPr>
            <p:ph type="sldNum" sz="quarter" idx="10"/>
          </p:nvPr>
        </p:nvSpPr>
        <p:spPr/>
        <p:txBody>
          <a:bodyPr/>
          <a:lstStyle/>
          <a:p>
            <a:fld id="{D246544F-86D5-45AE-A17B-4E57C843371C}" type="slidenum">
              <a:rPr lang="en-US" smtClean="0"/>
              <a:t>6</a:t>
            </a:fld>
            <a:endParaRPr lang="en-US"/>
          </a:p>
        </p:txBody>
      </p:sp>
    </p:spTree>
    <p:extLst>
      <p:ext uri="{BB962C8B-B14F-4D97-AF65-F5344CB8AC3E}">
        <p14:creationId xmlns:p14="http://schemas.microsoft.com/office/powerpoint/2010/main" val="228592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685800" y="3268133"/>
            <a:ext cx="5486400" cy="5689600"/>
          </a:xfrm>
        </p:spPr>
        <p:txBody>
          <a:bodyPr/>
          <a:lstStyle/>
          <a:p>
            <a:endParaRPr lang="en-US" dirty="0" smtClean="0"/>
          </a:p>
          <a:p>
            <a:r>
              <a:rPr lang="en-US" sz="1600" dirty="0" smtClean="0"/>
              <a:t>Enough about veggies and salad, vision and mission……let’s get to the stuff I really hope you remember.</a:t>
            </a:r>
          </a:p>
          <a:p>
            <a:endParaRPr lang="en-US" sz="1600" dirty="0"/>
          </a:p>
          <a:p>
            <a:r>
              <a:rPr lang="en-US" sz="1600" dirty="0" smtClean="0"/>
              <a:t>When you join us on campus in the fall there will be plenty of time for you to learn much more about the specifics.</a:t>
            </a:r>
          </a:p>
          <a:p>
            <a:endParaRPr lang="en-US" sz="1600" dirty="0"/>
          </a:p>
          <a:p>
            <a:r>
              <a:rPr lang="en-US" sz="1600" dirty="0" smtClean="0"/>
              <a:t>To me, its also important you to know who I am.  And when you meet me in person, you will hear me introduce myself with certain descriptions called social identities.</a:t>
            </a:r>
          </a:p>
          <a:p>
            <a:endParaRPr lang="en-US" sz="1600" dirty="0"/>
          </a:p>
          <a:p>
            <a:r>
              <a:rPr lang="en-US" sz="1600" dirty="0" smtClean="0"/>
              <a:t>So remember, </a:t>
            </a:r>
            <a:r>
              <a:rPr lang="en-US" sz="1600" dirty="0" err="1" smtClean="0"/>
              <a:t>Ms</a:t>
            </a:r>
            <a:r>
              <a:rPr lang="en-US" sz="1600" dirty="0" smtClean="0"/>
              <a:t> Stephanie Reed, is the Director of the Office of Diversity &amp; Inclusion.  My pronouns are SHE, HER &amp; HERS.</a:t>
            </a:r>
          </a:p>
          <a:p>
            <a:endParaRPr lang="en-US" sz="1600" dirty="0"/>
          </a:p>
          <a:p>
            <a:r>
              <a:rPr lang="en-US" sz="1600" dirty="0" smtClean="0"/>
              <a:t>I am also a native of Philadelphia, PA, I am an African American –Cisgender female and a mother of three.  These are just a  few of my social identities.</a:t>
            </a:r>
          </a:p>
          <a:p>
            <a:endParaRPr lang="en-US" sz="1600" dirty="0"/>
          </a:p>
          <a:p>
            <a:r>
              <a:rPr lang="en-US" sz="1600" dirty="0" smtClean="0"/>
              <a:t>You will also be learning about, introduced to, exploring further and gaining more insight into a litany of other social identity groups and lived experiences.</a:t>
            </a:r>
          </a:p>
          <a:p>
            <a:endParaRPr lang="en-US" sz="1600" dirty="0"/>
          </a:p>
          <a:p>
            <a:r>
              <a:rPr lang="en-US" sz="1600" dirty="0" smtClean="0"/>
              <a:t>My role on campus is to engage all of them fro us as a community.</a:t>
            </a:r>
          </a:p>
          <a:p>
            <a:endParaRPr lang="en-US" sz="1600" dirty="0"/>
          </a:p>
          <a:p>
            <a:endParaRPr lang="en-US" dirty="0"/>
          </a:p>
        </p:txBody>
      </p:sp>
      <p:sp>
        <p:nvSpPr>
          <p:cNvPr id="4" name="Slide Number Placeholder 3"/>
          <p:cNvSpPr>
            <a:spLocks noGrp="1"/>
          </p:cNvSpPr>
          <p:nvPr>
            <p:ph type="sldNum" sz="quarter" idx="10"/>
          </p:nvPr>
        </p:nvSpPr>
        <p:spPr/>
        <p:txBody>
          <a:bodyPr/>
          <a:lstStyle/>
          <a:p>
            <a:fld id="{D246544F-86D5-45AE-A17B-4E57C843371C}" type="slidenum">
              <a:rPr lang="en-US" smtClean="0"/>
              <a:t>7</a:t>
            </a:fld>
            <a:endParaRPr lang="en-US"/>
          </a:p>
        </p:txBody>
      </p:sp>
    </p:spTree>
    <p:extLst>
      <p:ext uri="{BB962C8B-B14F-4D97-AF65-F5344CB8AC3E}">
        <p14:creationId xmlns:p14="http://schemas.microsoft.com/office/powerpoint/2010/main" val="411016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46544F-86D5-45AE-A17B-4E57C843371C}" type="slidenum">
              <a:rPr lang="en-US" smtClean="0"/>
              <a:t>8</a:t>
            </a:fld>
            <a:endParaRPr lang="en-US"/>
          </a:p>
        </p:txBody>
      </p:sp>
    </p:spTree>
    <p:extLst>
      <p:ext uri="{BB962C8B-B14F-4D97-AF65-F5344CB8AC3E}">
        <p14:creationId xmlns:p14="http://schemas.microsoft.com/office/powerpoint/2010/main" val="197620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dirty="0" smtClean="0"/>
              <a:t>www.peace.edu</a:t>
            </a:r>
            <a:endParaRPr lang="en-US" dirty="0"/>
          </a:p>
        </p:txBody>
      </p:sp>
      <p:sp>
        <p:nvSpPr>
          <p:cNvPr id="5" name="Footer Placeholder 4"/>
          <p:cNvSpPr>
            <a:spLocks noGrp="1"/>
          </p:cNvSpPr>
          <p:nvPr>
            <p:ph type="ftr" sz="quarter" idx="11"/>
          </p:nvPr>
        </p:nvSpPr>
        <p:spPr>
          <a:xfrm>
            <a:off x="9391835" y="125539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305046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18296-8E85-491B-ADA0-19376C39C6E1}"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2743366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18296-8E85-491B-ADA0-19376C39C6E1}"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402748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18296-8E85-491B-ADA0-19376C39C6E1}"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300346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318296-8E85-491B-ADA0-19376C39C6E1}"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2165187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318296-8E85-491B-ADA0-19376C39C6E1}" type="datetimeFigureOut">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187620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318296-8E85-491B-ADA0-19376C39C6E1}" type="datetimeFigureOut">
              <a:rPr lang="en-US" smtClean="0"/>
              <a:t>6/11/2020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399799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318296-8E85-491B-ADA0-19376C39C6E1}" type="datetimeFigureOut">
              <a:rPr lang="en-US" smtClean="0"/>
              <a:t>6/11/2020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3035924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18296-8E85-491B-ADA0-19376C39C6E1}" type="datetimeFigureOut">
              <a:rPr lang="en-US" smtClean="0"/>
              <a:t>6/11/2020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343682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318296-8E85-491B-ADA0-19376C39C6E1}" type="datetimeFigureOut">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239167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318296-8E85-491B-ADA0-19376C39C6E1}" type="datetimeFigureOut">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72839-FEB7-4A43-91DB-80440141A5C3}" type="slidenum">
              <a:rPr lang="en-US" smtClean="0"/>
              <a:t>‹#›</a:t>
            </a:fld>
            <a:endParaRPr lang="en-US"/>
          </a:p>
        </p:txBody>
      </p:sp>
    </p:spTree>
    <p:extLst>
      <p:ext uri="{BB962C8B-B14F-4D97-AF65-F5344CB8AC3E}">
        <p14:creationId xmlns:p14="http://schemas.microsoft.com/office/powerpoint/2010/main" val="1396644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18296-8E85-491B-ADA0-19376C39C6E1}" type="datetimeFigureOut">
              <a:rPr lang="en-US" smtClean="0"/>
              <a:t>6/11/2020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72839-FEB7-4A43-91DB-80440141A5C3}" type="slidenum">
              <a:rPr lang="en-US" smtClean="0"/>
              <a:t>‹#›</a:t>
            </a:fld>
            <a:endParaRPr lang="en-US"/>
          </a:p>
        </p:txBody>
      </p:sp>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1380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7A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412" y="1208386"/>
            <a:ext cx="11101589" cy="707886"/>
          </a:xfrm>
          <a:prstGeom prst="rect">
            <a:avLst/>
          </a:prstGeom>
          <a:noFill/>
        </p:spPr>
        <p:txBody>
          <a:bodyPr wrap="square" rtlCol="0">
            <a:spAutoFit/>
          </a:bodyPr>
          <a:lstStyle/>
          <a:p>
            <a:pPr algn="ctr"/>
            <a:r>
              <a:rPr lang="en-US" sz="4000" dirty="0" smtClean="0">
                <a:solidFill>
                  <a:schemeClr val="accent6">
                    <a:lumMod val="75000"/>
                  </a:schemeClr>
                </a:solidFill>
              </a:rPr>
              <a:t>Engaging Your Voice to Build </a:t>
            </a:r>
            <a:r>
              <a:rPr lang="en-US" sz="4000" dirty="0" err="1" smtClean="0">
                <a:solidFill>
                  <a:schemeClr val="accent6">
                    <a:lumMod val="75000"/>
                  </a:schemeClr>
                </a:solidFill>
              </a:rPr>
              <a:t>CommUnity</a:t>
            </a:r>
            <a:endParaRPr lang="en-US" sz="4000" dirty="0">
              <a:solidFill>
                <a:schemeClr val="accent6">
                  <a:lumMod val="75000"/>
                </a:schemeClr>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07" y="0"/>
            <a:ext cx="10058400" cy="132405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508" y="1916272"/>
            <a:ext cx="4675030" cy="3931991"/>
          </a:xfrm>
          <a:prstGeom prst="rect">
            <a:avLst/>
          </a:prstGeom>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7313007"/>
      </p:ext>
    </p:extLst>
  </p:cSld>
  <p:clrMapOvr>
    <a:masterClrMapping/>
  </p:clrMapOvr>
  <mc:AlternateContent xmlns:mc="http://schemas.openxmlformats.org/markup-compatibility/2006" xmlns:p14="http://schemas.microsoft.com/office/powerpoint/2010/main">
    <mc:Choice Requires="p14">
      <p:transition spd="slow" p14:dur="2000" advTm="26482"/>
    </mc:Choice>
    <mc:Fallback xmlns="">
      <p:transition spd="slow" advTm="26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dirty="0" smtClean="0"/>
              <a:t>Mission &amp; Purpose of Diversity &amp; Inclusion  @WPU </a:t>
            </a:r>
            <a:endParaRPr lang="en-US" dirty="0"/>
          </a:p>
        </p:txBody>
      </p:sp>
      <p:sp>
        <p:nvSpPr>
          <p:cNvPr id="3" name="Content Placeholder 2"/>
          <p:cNvSpPr>
            <a:spLocks noGrp="1"/>
          </p:cNvSpPr>
          <p:nvPr>
            <p:ph idx="1"/>
          </p:nvPr>
        </p:nvSpPr>
        <p:spPr>
          <a:xfrm>
            <a:off x="838200" y="1690688"/>
            <a:ext cx="10515600" cy="4326541"/>
          </a:xfrm>
        </p:spPr>
        <p:txBody>
          <a:bodyPr>
            <a:normAutofit/>
          </a:bodyPr>
          <a:lstStyle/>
          <a:p>
            <a:pPr marL="0" indent="0" algn="ctr">
              <a:buNone/>
            </a:pPr>
            <a:r>
              <a:rPr lang="en-US" sz="3200" dirty="0" smtClean="0"/>
              <a:t>WPU </a:t>
            </a:r>
            <a:r>
              <a:rPr lang="en-US" sz="3200" dirty="0"/>
              <a:t>Office of Diversity &amp; Inclusion </a:t>
            </a:r>
            <a:r>
              <a:rPr lang="en-US" sz="3200" dirty="0" smtClean="0"/>
              <a:t>provides </a:t>
            </a:r>
            <a:r>
              <a:rPr lang="en-US" sz="3200" dirty="0" smtClean="0">
                <a:solidFill>
                  <a:schemeClr val="accent6"/>
                </a:solidFill>
              </a:rPr>
              <a:t>SUPPORT,</a:t>
            </a:r>
            <a:r>
              <a:rPr lang="en-US" sz="3200" dirty="0" smtClean="0"/>
              <a:t> </a:t>
            </a:r>
            <a:r>
              <a:rPr lang="en-US" sz="3200" dirty="0" smtClean="0">
                <a:solidFill>
                  <a:srgbClr val="7030A0"/>
                </a:solidFill>
              </a:rPr>
              <a:t>ADVOCACY</a:t>
            </a:r>
            <a:r>
              <a:rPr lang="en-US" sz="3200" dirty="0" smtClean="0"/>
              <a:t>, </a:t>
            </a:r>
            <a:r>
              <a:rPr lang="en-US" sz="3200" dirty="0" smtClean="0">
                <a:solidFill>
                  <a:srgbClr val="002060"/>
                </a:solidFill>
              </a:rPr>
              <a:t>TRAINING &amp; EDUCATION </a:t>
            </a:r>
            <a:r>
              <a:rPr lang="en-US" sz="3200" dirty="0" smtClean="0"/>
              <a:t>and </a:t>
            </a:r>
            <a:r>
              <a:rPr lang="en-US" sz="3200" dirty="0" smtClean="0">
                <a:solidFill>
                  <a:srgbClr val="C00000"/>
                </a:solidFill>
              </a:rPr>
              <a:t>COMMUNITY </a:t>
            </a:r>
            <a:r>
              <a:rPr lang="en-US" sz="3200" dirty="0"/>
              <a:t>building events and </a:t>
            </a:r>
            <a:r>
              <a:rPr lang="en-US" sz="3200" dirty="0" smtClean="0"/>
              <a:t>programs.</a:t>
            </a:r>
            <a:endParaRPr lang="en-US" sz="3200" dirty="0"/>
          </a:p>
          <a:p>
            <a:pPr marL="0" indent="0" algn="ctr">
              <a:buNone/>
            </a:pPr>
            <a:r>
              <a:rPr lang="en-US" dirty="0" smtClean="0"/>
              <a:t/>
            </a:r>
            <a:br>
              <a:rPr lang="en-US" dirty="0" smtClean="0"/>
            </a:br>
            <a:r>
              <a:rPr lang="en-US" sz="4400" u="sng" dirty="0" smtClean="0">
                <a:solidFill>
                  <a:srgbClr val="FF0000"/>
                </a:solidFill>
              </a:rPr>
              <a:t>WHY is this a resource?</a:t>
            </a:r>
          </a:p>
          <a:p>
            <a:pPr marL="0" indent="0" algn="ctr">
              <a:buNone/>
            </a:pPr>
            <a:r>
              <a:rPr lang="en-US" sz="3200" dirty="0" smtClean="0"/>
              <a:t>This office is a direct link to our university values:</a:t>
            </a:r>
          </a:p>
          <a:p>
            <a:pPr marL="0" indent="0" algn="ctr">
              <a:buNone/>
            </a:pPr>
            <a:r>
              <a:rPr lang="en-US" sz="3200" dirty="0" smtClean="0"/>
              <a:t>Diversity, Inclusion &amp; Respect and Commitment to Community</a:t>
            </a:r>
            <a:endParaRPr lang="en-US" sz="32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6952665"/>
      </p:ext>
    </p:extLst>
  </p:cSld>
  <p:clrMapOvr>
    <a:masterClrMapping/>
  </p:clrMapOvr>
  <mc:AlternateContent xmlns:mc="http://schemas.openxmlformats.org/markup-compatibility/2006" xmlns:p14="http://schemas.microsoft.com/office/powerpoint/2010/main">
    <mc:Choice Requires="p14">
      <p:transition spd="slow" p14:dur="2000" advTm="59255"/>
    </mc:Choice>
    <mc:Fallback xmlns="">
      <p:transition spd="slow" advTm="59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Programs &amp; Services= Engaging our Diversity</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43200" y="829197"/>
            <a:ext cx="6184503" cy="4947603"/>
          </a:xfr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2216314"/>
      </p:ext>
    </p:extLst>
  </p:cSld>
  <p:clrMapOvr>
    <a:masterClrMapping/>
  </p:clrMapOvr>
  <mc:AlternateContent xmlns:mc="http://schemas.openxmlformats.org/markup-compatibility/2006" xmlns:p14="http://schemas.microsoft.com/office/powerpoint/2010/main">
    <mc:Choice Requires="p14">
      <p:transition spd="slow" p14:dur="2000" advTm="90613"/>
    </mc:Choice>
    <mc:Fallback xmlns="">
      <p:transition spd="slow" advTm="90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78" y="0"/>
            <a:ext cx="3932237" cy="1056068"/>
          </a:xfrm>
        </p:spPr>
        <p:txBody>
          <a:bodyPr/>
          <a:lstStyle/>
          <a:p>
            <a:pPr algn="ctr"/>
            <a:r>
              <a:rPr lang="en-US" b="1" dirty="0" smtClean="0"/>
              <a:t>RESPECT Leads to INCLUSION</a:t>
            </a:r>
            <a:endParaRPr lang="en-US" b="1"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087567" y="95092"/>
            <a:ext cx="4014022" cy="5773896"/>
          </a:xfrm>
        </p:spPr>
      </p:pic>
      <p:sp>
        <p:nvSpPr>
          <p:cNvPr id="4" name="Text Placeholder 3"/>
          <p:cNvSpPr>
            <a:spLocks noGrp="1"/>
          </p:cNvSpPr>
          <p:nvPr>
            <p:ph type="body" sz="half" idx="2"/>
          </p:nvPr>
        </p:nvSpPr>
        <p:spPr>
          <a:xfrm>
            <a:off x="1071607" y="1194515"/>
            <a:ext cx="4401914" cy="4536583"/>
          </a:xfrm>
        </p:spPr>
        <p:txBody>
          <a:bodyPr>
            <a:normAutofit lnSpcReduction="10000"/>
          </a:bodyPr>
          <a:lstStyle/>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Respect is part of one of the university’s core values; thus it is at the core of our expectations for campus community members</a:t>
            </a:r>
          </a:p>
          <a:p>
            <a:endParaRPr lang="en-US" sz="2400" dirty="0" smtClean="0"/>
          </a:p>
          <a:p>
            <a:pPr marL="285750" indent="-285750">
              <a:buFont typeface="Arial" panose="020B0604020202020204" pitchFamily="34" charset="0"/>
              <a:buChar char="•"/>
            </a:pPr>
            <a:r>
              <a:rPr lang="en-US" sz="2400" dirty="0" smtClean="0"/>
              <a:t>RESPECT one another’s strengths, privacy, space, contributions, limitations, knowledge, identities, opinions &amp; perspectives, right to learn, etc.</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5604982"/>
      </p:ext>
    </p:extLst>
  </p:cSld>
  <p:clrMapOvr>
    <a:masterClrMapping/>
  </p:clrMapOvr>
  <mc:AlternateContent xmlns:mc="http://schemas.openxmlformats.org/markup-compatibility/2006" xmlns:p14="http://schemas.microsoft.com/office/powerpoint/2010/main">
    <mc:Choice Requires="p14">
      <p:transition spd="slow" p14:dur="2000" advTm="76805"/>
    </mc:Choice>
    <mc:Fallback xmlns="">
      <p:transition spd="slow" advTm="7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78" y="0"/>
            <a:ext cx="7879209" cy="947507"/>
          </a:xfrm>
        </p:spPr>
        <p:txBody>
          <a:bodyPr>
            <a:noAutofit/>
          </a:bodyPr>
          <a:lstStyle/>
          <a:p>
            <a:pPr algn="ctr"/>
            <a:r>
              <a:rPr lang="en-US" sz="4000" b="1" dirty="0" smtClean="0"/>
              <a:t>Addressing Barriers to INCLUSION</a:t>
            </a:r>
            <a:endParaRPr lang="en-US" sz="4000" b="1" dirty="0"/>
          </a:p>
        </p:txBody>
      </p:sp>
      <p:sp>
        <p:nvSpPr>
          <p:cNvPr id="4" name="Text Placeholder 3"/>
          <p:cNvSpPr>
            <a:spLocks noGrp="1"/>
          </p:cNvSpPr>
          <p:nvPr>
            <p:ph type="body" sz="half" idx="2"/>
          </p:nvPr>
        </p:nvSpPr>
        <p:spPr>
          <a:xfrm>
            <a:off x="839788" y="1600200"/>
            <a:ext cx="5303435" cy="3911958"/>
          </a:xfrm>
        </p:spPr>
        <p:txBody>
          <a:bodyPr>
            <a:normAutofit fontScale="92500"/>
          </a:bodyPr>
          <a:lstStyle/>
          <a:p>
            <a:pPr marL="285750" indent="-285750">
              <a:buFont typeface="Arial" panose="020B0604020202020204" pitchFamily="34" charset="0"/>
              <a:buChar char="•"/>
            </a:pPr>
            <a:r>
              <a:rPr lang="en-US" sz="2200" dirty="0" smtClean="0"/>
              <a:t>We have a Bias Incident Reporting Process</a:t>
            </a:r>
          </a:p>
          <a:p>
            <a:endParaRPr lang="en-US" sz="2200" dirty="0" smtClean="0"/>
          </a:p>
          <a:p>
            <a:pPr marL="285750" indent="-285750">
              <a:buFont typeface="Arial" panose="020B0604020202020204" pitchFamily="34" charset="0"/>
              <a:buChar char="•"/>
            </a:pPr>
            <a:r>
              <a:rPr lang="en-US" sz="2200" dirty="0" smtClean="0"/>
              <a:t>This process is managed and supported by a team of various staff and faculty members</a:t>
            </a:r>
          </a:p>
          <a:p>
            <a:endParaRPr lang="en-US" sz="2200" dirty="0" smtClean="0"/>
          </a:p>
          <a:p>
            <a:pPr marL="285750" indent="-285750">
              <a:buFont typeface="Arial" panose="020B0604020202020204" pitchFamily="34" charset="0"/>
              <a:buChar char="•"/>
            </a:pPr>
            <a:r>
              <a:rPr lang="en-US" sz="2200" dirty="0" smtClean="0"/>
              <a:t>This team is known as B.E.S.T.</a:t>
            </a:r>
          </a:p>
          <a:p>
            <a:pPr marL="742950" lvl="1" indent="-285750">
              <a:buFont typeface="Arial" panose="020B0604020202020204" pitchFamily="34" charset="0"/>
              <a:buChar char="•"/>
            </a:pPr>
            <a:r>
              <a:rPr lang="en-US" sz="2200" dirty="0" smtClean="0"/>
              <a:t>The BIAS EDUCATION &amp; SUPPORT TEAM</a:t>
            </a:r>
          </a:p>
          <a:p>
            <a:pPr marL="342900" indent="-342900">
              <a:buFont typeface="Arial" panose="020B0604020202020204" pitchFamily="34" charset="0"/>
              <a:buChar char="•"/>
            </a:pPr>
            <a:r>
              <a:rPr lang="en-US" sz="2200" dirty="0" smtClean="0"/>
              <a:t>You will learn more about this team and process in the coming weeks and throughout your 1</a:t>
            </a:r>
            <a:r>
              <a:rPr lang="en-US" sz="2200" baseline="30000" dirty="0" smtClean="0"/>
              <a:t>st</a:t>
            </a:r>
            <a:r>
              <a:rPr lang="en-US" sz="2200" dirty="0" smtClean="0"/>
              <a:t> year.</a:t>
            </a:r>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958366" y="-502276"/>
            <a:ext cx="7727324" cy="6667127"/>
          </a:xfr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5262203"/>
      </p:ext>
    </p:extLst>
  </p:cSld>
  <p:clrMapOvr>
    <a:masterClrMapping/>
  </p:clrMapOvr>
  <mc:AlternateContent xmlns:mc="http://schemas.openxmlformats.org/markup-compatibility/2006" xmlns:p14="http://schemas.microsoft.com/office/powerpoint/2010/main">
    <mc:Choice Requires="p14">
      <p:transition spd="slow" p14:dur="2000" advTm="64435"/>
    </mc:Choice>
    <mc:Fallback xmlns="">
      <p:transition spd="slow" advTm="64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12" y="141668"/>
            <a:ext cx="10515600" cy="1183895"/>
          </a:xfrm>
        </p:spPr>
        <p:txBody>
          <a:bodyPr/>
          <a:lstStyle/>
          <a:p>
            <a:pPr algn="ctr"/>
            <a:r>
              <a:rPr lang="en-US" dirty="0" smtClean="0"/>
              <a:t>What Does All this Mean?</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25314" y="1197737"/>
            <a:ext cx="6218814" cy="3150866"/>
          </a:xfrm>
        </p:spPr>
      </p:pic>
      <p:sp>
        <p:nvSpPr>
          <p:cNvPr id="5" name="TextBox 4"/>
          <p:cNvSpPr txBox="1"/>
          <p:nvPr/>
        </p:nvSpPr>
        <p:spPr>
          <a:xfrm>
            <a:off x="953036" y="4893672"/>
            <a:ext cx="10362675" cy="1077218"/>
          </a:xfrm>
          <a:prstGeom prst="rect">
            <a:avLst/>
          </a:prstGeom>
          <a:noFill/>
        </p:spPr>
        <p:txBody>
          <a:bodyPr wrap="square" rtlCol="0">
            <a:spAutoFit/>
          </a:bodyPr>
          <a:lstStyle/>
          <a:p>
            <a:pPr algn="ctr"/>
            <a:r>
              <a:rPr lang="en-US" sz="3200" b="1" dirty="0" smtClean="0"/>
              <a:t>Our campus is enhanced by its diversity; it is made even better, more vibrant and enjoyable when it is inclusive!</a:t>
            </a:r>
            <a:endParaRPr lang="en-US" sz="3200" b="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9894586"/>
      </p:ext>
    </p:extLst>
  </p:cSld>
  <p:clrMapOvr>
    <a:masterClrMapping/>
  </p:clrMapOvr>
  <mc:AlternateContent xmlns:mc="http://schemas.openxmlformats.org/markup-compatibility/2006" xmlns:p14="http://schemas.microsoft.com/office/powerpoint/2010/main">
    <mc:Choice Requires="p14">
      <p:transition spd="slow" p14:dur="2000" advTm="78164"/>
    </mc:Choice>
    <mc:Fallback xmlns="">
      <p:transition spd="slow" advTm="7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083" y="141197"/>
            <a:ext cx="9922232" cy="564832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0749936"/>
      </p:ext>
    </p:extLst>
  </p:cSld>
  <p:clrMapOvr>
    <a:masterClrMapping/>
  </p:clrMapOvr>
  <mc:AlternateContent xmlns:mc="http://schemas.openxmlformats.org/markup-compatibility/2006" xmlns:p14="http://schemas.microsoft.com/office/powerpoint/2010/main">
    <mc:Choice Requires="p14">
      <p:transition spd="slow" p14:dur="2000" advTm="77046"/>
    </mc:Choice>
    <mc:Fallback xmlns="">
      <p:transition spd="slow" advTm="7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510"/>
            <a:ext cx="10515600" cy="1325563"/>
          </a:xfrm>
        </p:spPr>
        <p:txBody>
          <a:bodyPr>
            <a:normAutofit/>
          </a:bodyPr>
          <a:lstStyle/>
          <a:p>
            <a:pPr algn="ctr"/>
            <a:r>
              <a:rPr lang="en-US" sz="6000" b="1" dirty="0" smtClean="0"/>
              <a:t>Thanks for Listening!</a:t>
            </a:r>
            <a:endParaRPr lang="en-US" sz="6000" b="1" dirty="0"/>
          </a:p>
        </p:txBody>
      </p:sp>
      <p:pic>
        <p:nvPicPr>
          <p:cNvPr id="7" name="Content Placeholder 6"/>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653128" y="1764406"/>
            <a:ext cx="5177430" cy="3762575"/>
          </a:xfrm>
        </p:spPr>
      </p:pic>
      <p:sp>
        <p:nvSpPr>
          <p:cNvPr id="8" name="TextBox 7"/>
          <p:cNvSpPr txBox="1"/>
          <p:nvPr/>
        </p:nvSpPr>
        <p:spPr>
          <a:xfrm>
            <a:off x="953038" y="1764406"/>
            <a:ext cx="4069724" cy="3170099"/>
          </a:xfrm>
          <a:prstGeom prst="rect">
            <a:avLst/>
          </a:prstGeom>
          <a:noFill/>
        </p:spPr>
        <p:txBody>
          <a:bodyPr wrap="square" rtlCol="0">
            <a:spAutoFit/>
          </a:bodyPr>
          <a:lstStyle/>
          <a:p>
            <a:pPr algn="ctr"/>
            <a:r>
              <a:rPr lang="en-US" sz="4000" dirty="0" smtClean="0"/>
              <a:t>I look forward to answering your questions in our online Q&amp;A session soon!</a:t>
            </a:r>
            <a:endParaRPr lang="en-US" sz="40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683143"/>
      </p:ext>
    </p:extLst>
  </p:cSld>
  <p:clrMapOvr>
    <a:masterClrMapping/>
  </p:clrMapOvr>
  <mc:AlternateContent xmlns:mc="http://schemas.openxmlformats.org/markup-compatibility/2006" xmlns:p14="http://schemas.microsoft.com/office/powerpoint/2010/main">
    <mc:Choice Requires="p14">
      <p:transition spd="slow" p14:dur="2000" advTm="18387"/>
    </mc:Choice>
    <mc:Fallback xmlns="">
      <p:transition spd="slow" advTm="18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1205</Words>
  <Application>Microsoft Office PowerPoint</Application>
  <PresentationFormat>Widescreen</PresentationFormat>
  <Paragraphs>110</Paragraphs>
  <Slides>8</Slides>
  <Notes>8</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Mission &amp; Purpose of Diversity &amp; Inclusion  @WPU </vt:lpstr>
      <vt:lpstr>Programs &amp; Services= Engaging our Diversity</vt:lpstr>
      <vt:lpstr>RESPECT Leads to INCLUSION</vt:lpstr>
      <vt:lpstr>Addressing Barriers to INCLUSION</vt:lpstr>
      <vt:lpstr>What Does All this Mean?</vt:lpstr>
      <vt:lpstr>PowerPoint Presentation</vt:lpstr>
      <vt:lpstr>Thanks for Listening!</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Lukaszewski, Patricia L.</dc:creator>
  <cp:lastModifiedBy>Reed, Stephanie D</cp:lastModifiedBy>
  <cp:revision>55</cp:revision>
  <dcterms:created xsi:type="dcterms:W3CDTF">2016-10-17T12:51:34Z</dcterms:created>
  <dcterms:modified xsi:type="dcterms:W3CDTF">2020-06-11T06:11:25Z</dcterms:modified>
</cp:coreProperties>
</file>